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6" r:id="rId6"/>
    <p:sldId id="258" r:id="rId7"/>
    <p:sldId id="265" r:id="rId8"/>
    <p:sldId id="267" r:id="rId9"/>
    <p:sldId id="268" r:id="rId10"/>
    <p:sldId id="269" r:id="rId11"/>
    <p:sldId id="270" r:id="rId12"/>
    <p:sldId id="271" r:id="rId13"/>
    <p:sldId id="272" r:id="rId14"/>
    <p:sldId id="273" r:id="rId15"/>
    <p:sldId id="275" r:id="rId16"/>
    <p:sldId id="283" r:id="rId17"/>
    <p:sldId id="284" r:id="rId18"/>
    <p:sldId id="277" r:id="rId19"/>
    <p:sldId id="287" r:id="rId20"/>
    <p:sldId id="289" r:id="rId21"/>
    <p:sldId id="288" r:id="rId22"/>
    <p:sldId id="276" r:id="rId23"/>
    <p:sldId id="290" r:id="rId24"/>
    <p:sldId id="278" r:id="rId25"/>
    <p:sldId id="286"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63D"/>
    <a:srgbClr val="83B330"/>
    <a:srgbClr val="729D51"/>
    <a:srgbClr val="CDE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99702-5327-4F73-8B3A-39DE763A5DE7}" v="93" dt="2023-11-23T16:30:30.067"/>
    <p1510:client id="{6E4D81B1-768B-45CA-9F9F-8A850C47D4F5}" v="68" dt="2023-11-23T15:54:46.500"/>
    <p1510:client id="{E42E3100-D36F-4B06-9F33-A001C26EB571}" v="1" dt="2024-01-05T09:54:58.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712" autoAdjust="0"/>
  </p:normalViewPr>
  <p:slideViewPr>
    <p:cSldViewPr snapToGrid="0">
      <p:cViewPr varScale="1">
        <p:scale>
          <a:sx n="60" d="100"/>
          <a:sy n="60" d="100"/>
        </p:scale>
        <p:origin x="72"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207C4-92D8-48E0-B6BA-088F7256FCF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B6B923C-9FF0-4A9D-B221-9998E7C3E036}">
      <dgm:prSet/>
      <dgm:spPr/>
      <dgm:t>
        <a:bodyPr/>
        <a:lstStyle/>
        <a:p>
          <a:endParaRPr lang="en-US" dirty="0"/>
        </a:p>
      </dgm:t>
    </dgm:pt>
    <dgm:pt modelId="{F6FB673E-6F88-4964-9821-70F6700375D0}" type="parTrans" cxnId="{4288B070-3532-4570-A44F-9C992F6DE394}">
      <dgm:prSet/>
      <dgm:spPr/>
      <dgm:t>
        <a:bodyPr/>
        <a:lstStyle/>
        <a:p>
          <a:endParaRPr lang="en-US"/>
        </a:p>
      </dgm:t>
    </dgm:pt>
    <dgm:pt modelId="{38940796-6952-4D79-8EBA-510E8B0D4582}" type="sibTrans" cxnId="{4288B070-3532-4570-A44F-9C992F6DE394}">
      <dgm:prSet/>
      <dgm:spPr/>
      <dgm:t>
        <a:bodyPr/>
        <a:lstStyle/>
        <a:p>
          <a:endParaRPr lang="en-US"/>
        </a:p>
      </dgm:t>
    </dgm:pt>
    <dgm:pt modelId="{A9D7423B-6719-4AEA-AB5E-BC419EFF2820}">
      <dgm:prSet/>
      <dgm:spPr/>
      <dgm:t>
        <a:bodyPr/>
        <a:lstStyle/>
        <a:p>
          <a:pPr rtl="0"/>
          <a:endParaRPr lang="en-US" dirty="0"/>
        </a:p>
      </dgm:t>
    </dgm:pt>
    <dgm:pt modelId="{C9F34EAF-2AD0-442A-909E-38B867009E4B}" type="parTrans" cxnId="{557BD081-0967-44A9-A01C-9EBF0A5E7531}">
      <dgm:prSet/>
      <dgm:spPr/>
      <dgm:t>
        <a:bodyPr/>
        <a:lstStyle/>
        <a:p>
          <a:endParaRPr lang="en-US"/>
        </a:p>
      </dgm:t>
    </dgm:pt>
    <dgm:pt modelId="{227FA59B-DB6D-4860-B928-4A1BE658DF03}" type="sibTrans" cxnId="{557BD081-0967-44A9-A01C-9EBF0A5E7531}">
      <dgm:prSet/>
      <dgm:spPr/>
      <dgm:t>
        <a:bodyPr/>
        <a:lstStyle/>
        <a:p>
          <a:endParaRPr lang="en-US"/>
        </a:p>
      </dgm:t>
    </dgm:pt>
    <dgm:pt modelId="{9BA5B048-39E2-48A7-A1E9-318902718E65}">
      <dgm:prSet/>
      <dgm:spPr/>
      <dgm:t>
        <a:bodyPr/>
        <a:lstStyle/>
        <a:p>
          <a:endParaRPr lang="en-US" dirty="0"/>
        </a:p>
      </dgm:t>
    </dgm:pt>
    <dgm:pt modelId="{3E15306F-CE62-4858-BC1A-BE2EB4637FDB}" type="parTrans" cxnId="{FB6BE62F-E0CD-4517-BC8A-C50993EEF5F8}">
      <dgm:prSet/>
      <dgm:spPr/>
      <dgm:t>
        <a:bodyPr/>
        <a:lstStyle/>
        <a:p>
          <a:endParaRPr lang="en-US"/>
        </a:p>
      </dgm:t>
    </dgm:pt>
    <dgm:pt modelId="{85AF7D8D-24BA-4C66-8CD0-BF527F140FD6}" type="sibTrans" cxnId="{FB6BE62F-E0CD-4517-BC8A-C50993EEF5F8}">
      <dgm:prSet/>
      <dgm:spPr/>
      <dgm:t>
        <a:bodyPr/>
        <a:lstStyle/>
        <a:p>
          <a:endParaRPr lang="en-US"/>
        </a:p>
      </dgm:t>
    </dgm:pt>
    <dgm:pt modelId="{F3DCC2F1-6C14-4DB3-9088-80EA8EBA73FD}">
      <dgm:prSet/>
      <dgm:spPr/>
      <dgm:t>
        <a:bodyPr/>
        <a:lstStyle/>
        <a:p>
          <a:r>
            <a:rPr lang="en-US" b="0" i="0" dirty="0"/>
            <a:t> </a:t>
          </a:r>
          <a:endParaRPr lang="sv-SE" dirty="0"/>
        </a:p>
      </dgm:t>
    </dgm:pt>
    <dgm:pt modelId="{3C8163CB-5CCC-4C8B-97F9-5A533E6F50EC}" type="parTrans" cxnId="{12A8E05E-3DB2-47F9-87D2-0774A4652E20}">
      <dgm:prSet/>
      <dgm:spPr/>
      <dgm:t>
        <a:bodyPr/>
        <a:lstStyle/>
        <a:p>
          <a:endParaRPr lang="sv-SE"/>
        </a:p>
      </dgm:t>
    </dgm:pt>
    <dgm:pt modelId="{3F802CC6-20A5-407B-A28A-ABDC15FDE4EB}" type="sibTrans" cxnId="{12A8E05E-3DB2-47F9-87D2-0774A4652E20}">
      <dgm:prSet/>
      <dgm:spPr/>
      <dgm:t>
        <a:bodyPr/>
        <a:lstStyle/>
        <a:p>
          <a:endParaRPr lang="sv-SE"/>
        </a:p>
      </dgm:t>
    </dgm:pt>
    <dgm:pt modelId="{D4D47189-AAFC-4AE7-949F-B791D3C82C62}" type="pres">
      <dgm:prSet presAssocID="{A8F207C4-92D8-48E0-B6BA-088F7256FCFB}" presName="linear" presStyleCnt="0">
        <dgm:presLayoutVars>
          <dgm:animLvl val="lvl"/>
          <dgm:resizeHandles val="exact"/>
        </dgm:presLayoutVars>
      </dgm:prSet>
      <dgm:spPr/>
    </dgm:pt>
    <dgm:pt modelId="{2681B8AA-F4C4-4BB2-9C2A-D7CBE92B29A5}" type="pres">
      <dgm:prSet presAssocID="{9B6B923C-9FF0-4A9D-B221-9998E7C3E036}" presName="parentText" presStyleLbl="node1" presStyleIdx="0" presStyleCnt="4" custLinFactY="-10382" custLinFactNeighborX="325" custLinFactNeighborY="-100000">
        <dgm:presLayoutVars>
          <dgm:chMax val="0"/>
          <dgm:bulletEnabled val="1"/>
        </dgm:presLayoutVars>
      </dgm:prSet>
      <dgm:spPr/>
    </dgm:pt>
    <dgm:pt modelId="{5DA6B67A-722D-46D6-8B6A-5FE509D47C6A}" type="pres">
      <dgm:prSet presAssocID="{38940796-6952-4D79-8EBA-510E8B0D4582}" presName="spacer" presStyleCnt="0"/>
      <dgm:spPr/>
    </dgm:pt>
    <dgm:pt modelId="{A3E412EA-07BB-4669-B64B-61646D68A278}" type="pres">
      <dgm:prSet presAssocID="{F3DCC2F1-6C14-4DB3-9088-80EA8EBA73FD}" presName="parentText" presStyleLbl="node1" presStyleIdx="1" presStyleCnt="4">
        <dgm:presLayoutVars>
          <dgm:chMax val="0"/>
          <dgm:bulletEnabled val="1"/>
        </dgm:presLayoutVars>
      </dgm:prSet>
      <dgm:spPr/>
    </dgm:pt>
    <dgm:pt modelId="{243100DE-161C-476D-8845-1249767BE458}" type="pres">
      <dgm:prSet presAssocID="{3F802CC6-20A5-407B-A28A-ABDC15FDE4EB}" presName="spacer" presStyleCnt="0"/>
      <dgm:spPr/>
    </dgm:pt>
    <dgm:pt modelId="{F7440AA1-CD67-4428-9172-6C1EFEF9F403}" type="pres">
      <dgm:prSet presAssocID="{A9D7423B-6719-4AEA-AB5E-BC419EFF2820}" presName="parentText" presStyleLbl="node1" presStyleIdx="2" presStyleCnt="4">
        <dgm:presLayoutVars>
          <dgm:chMax val="0"/>
          <dgm:bulletEnabled val="1"/>
        </dgm:presLayoutVars>
      </dgm:prSet>
      <dgm:spPr/>
    </dgm:pt>
    <dgm:pt modelId="{215282FB-E9D5-4613-8960-8DA2E3B6F125}" type="pres">
      <dgm:prSet presAssocID="{227FA59B-DB6D-4860-B928-4A1BE658DF03}" presName="spacer" presStyleCnt="0"/>
      <dgm:spPr/>
    </dgm:pt>
    <dgm:pt modelId="{C2968943-95C6-4713-8420-FE6C8A4D701F}" type="pres">
      <dgm:prSet presAssocID="{9BA5B048-39E2-48A7-A1E9-318902718E65}" presName="parentText" presStyleLbl="node1" presStyleIdx="3" presStyleCnt="4" custLinFactNeighborX="-9000" custLinFactNeighborY="-22473">
        <dgm:presLayoutVars>
          <dgm:chMax val="0"/>
          <dgm:bulletEnabled val="1"/>
        </dgm:presLayoutVars>
      </dgm:prSet>
      <dgm:spPr/>
    </dgm:pt>
  </dgm:ptLst>
  <dgm:cxnLst>
    <dgm:cxn modelId="{FB6BE62F-E0CD-4517-BC8A-C50993EEF5F8}" srcId="{A8F207C4-92D8-48E0-B6BA-088F7256FCFB}" destId="{9BA5B048-39E2-48A7-A1E9-318902718E65}" srcOrd="3" destOrd="0" parTransId="{3E15306F-CE62-4858-BC1A-BE2EB4637FDB}" sibTransId="{85AF7D8D-24BA-4C66-8CD0-BF527F140FD6}"/>
    <dgm:cxn modelId="{12A8E05E-3DB2-47F9-87D2-0774A4652E20}" srcId="{A8F207C4-92D8-48E0-B6BA-088F7256FCFB}" destId="{F3DCC2F1-6C14-4DB3-9088-80EA8EBA73FD}" srcOrd="1" destOrd="0" parTransId="{3C8163CB-5CCC-4C8B-97F9-5A533E6F50EC}" sibTransId="{3F802CC6-20A5-407B-A28A-ABDC15FDE4EB}"/>
    <dgm:cxn modelId="{4288B070-3532-4570-A44F-9C992F6DE394}" srcId="{A8F207C4-92D8-48E0-B6BA-088F7256FCFB}" destId="{9B6B923C-9FF0-4A9D-B221-9998E7C3E036}" srcOrd="0" destOrd="0" parTransId="{F6FB673E-6F88-4964-9821-70F6700375D0}" sibTransId="{38940796-6952-4D79-8EBA-510E8B0D4582}"/>
    <dgm:cxn modelId="{557BD081-0967-44A9-A01C-9EBF0A5E7531}" srcId="{A8F207C4-92D8-48E0-B6BA-088F7256FCFB}" destId="{A9D7423B-6719-4AEA-AB5E-BC419EFF2820}" srcOrd="2" destOrd="0" parTransId="{C9F34EAF-2AD0-442A-909E-38B867009E4B}" sibTransId="{227FA59B-DB6D-4860-B928-4A1BE658DF03}"/>
    <dgm:cxn modelId="{43463798-C601-43E4-AA4D-63BC1547696B}" type="presOf" srcId="{A9D7423B-6719-4AEA-AB5E-BC419EFF2820}" destId="{F7440AA1-CD67-4428-9172-6C1EFEF9F403}" srcOrd="0" destOrd="0" presId="urn:microsoft.com/office/officeart/2005/8/layout/vList2"/>
    <dgm:cxn modelId="{A933BDBA-FFEE-4F47-934B-E33A4F8D1E50}" type="presOf" srcId="{A8F207C4-92D8-48E0-B6BA-088F7256FCFB}" destId="{D4D47189-AAFC-4AE7-949F-B791D3C82C62}" srcOrd="0" destOrd="0" presId="urn:microsoft.com/office/officeart/2005/8/layout/vList2"/>
    <dgm:cxn modelId="{962148CE-BBD4-4AB8-A1D9-02940BAA2AEB}" type="presOf" srcId="{F3DCC2F1-6C14-4DB3-9088-80EA8EBA73FD}" destId="{A3E412EA-07BB-4669-B64B-61646D68A278}" srcOrd="0" destOrd="0" presId="urn:microsoft.com/office/officeart/2005/8/layout/vList2"/>
    <dgm:cxn modelId="{B668C8EC-C59C-4C6A-974C-AC75C89E9D07}" type="presOf" srcId="{9BA5B048-39E2-48A7-A1E9-318902718E65}" destId="{C2968943-95C6-4713-8420-FE6C8A4D701F}" srcOrd="0" destOrd="0" presId="urn:microsoft.com/office/officeart/2005/8/layout/vList2"/>
    <dgm:cxn modelId="{9C96C3F3-AB97-45B7-BE59-220439285ECE}" type="presOf" srcId="{9B6B923C-9FF0-4A9D-B221-9998E7C3E036}" destId="{2681B8AA-F4C4-4BB2-9C2A-D7CBE92B29A5}" srcOrd="0" destOrd="0" presId="urn:microsoft.com/office/officeart/2005/8/layout/vList2"/>
    <dgm:cxn modelId="{0E71B24B-4F23-4A32-9050-5AB38AB6BE0B}" type="presParOf" srcId="{D4D47189-AAFC-4AE7-949F-B791D3C82C62}" destId="{2681B8AA-F4C4-4BB2-9C2A-D7CBE92B29A5}" srcOrd="0" destOrd="0" presId="urn:microsoft.com/office/officeart/2005/8/layout/vList2"/>
    <dgm:cxn modelId="{DF745525-531A-4D0C-9CC5-1B28E304645C}" type="presParOf" srcId="{D4D47189-AAFC-4AE7-949F-B791D3C82C62}" destId="{5DA6B67A-722D-46D6-8B6A-5FE509D47C6A}" srcOrd="1" destOrd="0" presId="urn:microsoft.com/office/officeart/2005/8/layout/vList2"/>
    <dgm:cxn modelId="{23037838-B4A6-4E4B-82F4-3AF6BD934C87}" type="presParOf" srcId="{D4D47189-AAFC-4AE7-949F-B791D3C82C62}" destId="{A3E412EA-07BB-4669-B64B-61646D68A278}" srcOrd="2" destOrd="0" presId="urn:microsoft.com/office/officeart/2005/8/layout/vList2"/>
    <dgm:cxn modelId="{EBED0F12-D315-4DA7-98A7-8CB25F2094B8}" type="presParOf" srcId="{D4D47189-AAFC-4AE7-949F-B791D3C82C62}" destId="{243100DE-161C-476D-8845-1249767BE458}" srcOrd="3" destOrd="0" presId="urn:microsoft.com/office/officeart/2005/8/layout/vList2"/>
    <dgm:cxn modelId="{53B06E2E-6B62-40B3-8089-4B071331714F}" type="presParOf" srcId="{D4D47189-AAFC-4AE7-949F-B791D3C82C62}" destId="{F7440AA1-CD67-4428-9172-6C1EFEF9F403}" srcOrd="4" destOrd="0" presId="urn:microsoft.com/office/officeart/2005/8/layout/vList2"/>
    <dgm:cxn modelId="{4653EEBD-6F10-4EFB-B0BD-CD468517DCAB}" type="presParOf" srcId="{D4D47189-AAFC-4AE7-949F-B791D3C82C62}" destId="{215282FB-E9D5-4613-8960-8DA2E3B6F125}" srcOrd="5" destOrd="0" presId="urn:microsoft.com/office/officeart/2005/8/layout/vList2"/>
    <dgm:cxn modelId="{563C86E7-1B85-46F2-A2DB-2F4D7292EBCE}" type="presParOf" srcId="{D4D47189-AAFC-4AE7-949F-B791D3C82C62}" destId="{C2968943-95C6-4713-8420-FE6C8A4D701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207C4-92D8-48E0-B6BA-088F7256FCF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B6B923C-9FF0-4A9D-B221-9998E7C3E036}">
      <dgm:prSet custT="1"/>
      <dgm:spPr/>
      <dgm:t>
        <a:bodyPr/>
        <a:lstStyle/>
        <a:p>
          <a:endParaRPr lang="en-US" sz="3200" dirty="0"/>
        </a:p>
      </dgm:t>
    </dgm:pt>
    <dgm:pt modelId="{F6FB673E-6F88-4964-9821-70F6700375D0}" type="parTrans" cxnId="{4288B070-3532-4570-A44F-9C992F6DE394}">
      <dgm:prSet/>
      <dgm:spPr/>
      <dgm:t>
        <a:bodyPr/>
        <a:lstStyle/>
        <a:p>
          <a:endParaRPr lang="en-US" sz="2400"/>
        </a:p>
      </dgm:t>
    </dgm:pt>
    <dgm:pt modelId="{38940796-6952-4D79-8EBA-510E8B0D4582}" type="sibTrans" cxnId="{4288B070-3532-4570-A44F-9C992F6DE394}">
      <dgm:prSet/>
      <dgm:spPr/>
      <dgm:t>
        <a:bodyPr/>
        <a:lstStyle/>
        <a:p>
          <a:endParaRPr lang="en-US" sz="2400"/>
        </a:p>
      </dgm:t>
    </dgm:pt>
    <dgm:pt modelId="{52D89C55-716F-4595-BE16-965A2C03CE2E}">
      <dgm:prSet custT="1"/>
      <dgm:spPr>
        <a:solidFill>
          <a:schemeClr val="accent2">
            <a:lumMod val="40000"/>
            <a:lumOff val="60000"/>
          </a:schemeClr>
        </a:solidFill>
      </dgm:spPr>
      <dgm:t>
        <a:bodyPr/>
        <a:lstStyle/>
        <a:p>
          <a:endParaRPr lang="en-US" sz="3200" dirty="0"/>
        </a:p>
      </dgm:t>
    </dgm:pt>
    <dgm:pt modelId="{C322206C-906A-4577-A430-BE2ADD668251}" type="parTrans" cxnId="{F5A1DF05-C03C-4A50-A1A9-2AC9B70EC36C}">
      <dgm:prSet/>
      <dgm:spPr/>
      <dgm:t>
        <a:bodyPr/>
        <a:lstStyle/>
        <a:p>
          <a:endParaRPr lang="en-US" sz="2400"/>
        </a:p>
      </dgm:t>
    </dgm:pt>
    <dgm:pt modelId="{67094746-C527-43D5-9460-A8130B6C00EE}" type="sibTrans" cxnId="{F5A1DF05-C03C-4A50-A1A9-2AC9B70EC36C}">
      <dgm:prSet/>
      <dgm:spPr/>
      <dgm:t>
        <a:bodyPr/>
        <a:lstStyle/>
        <a:p>
          <a:endParaRPr lang="en-US" sz="2400"/>
        </a:p>
      </dgm:t>
    </dgm:pt>
    <dgm:pt modelId="{D4D47189-AAFC-4AE7-949F-B791D3C82C62}" type="pres">
      <dgm:prSet presAssocID="{A8F207C4-92D8-48E0-B6BA-088F7256FCFB}" presName="linear" presStyleCnt="0">
        <dgm:presLayoutVars>
          <dgm:animLvl val="lvl"/>
          <dgm:resizeHandles val="exact"/>
        </dgm:presLayoutVars>
      </dgm:prSet>
      <dgm:spPr/>
    </dgm:pt>
    <dgm:pt modelId="{2681B8AA-F4C4-4BB2-9C2A-D7CBE92B29A5}" type="pres">
      <dgm:prSet presAssocID="{9B6B923C-9FF0-4A9D-B221-9998E7C3E036}" presName="parentText" presStyleLbl="node1" presStyleIdx="0" presStyleCnt="2" custScaleY="107887" custLinFactY="-120483" custLinFactNeighborX="3647" custLinFactNeighborY="-200000">
        <dgm:presLayoutVars>
          <dgm:chMax val="0"/>
          <dgm:bulletEnabled val="1"/>
        </dgm:presLayoutVars>
      </dgm:prSet>
      <dgm:spPr/>
    </dgm:pt>
    <dgm:pt modelId="{5DA6B67A-722D-46D6-8B6A-5FE509D47C6A}" type="pres">
      <dgm:prSet presAssocID="{38940796-6952-4D79-8EBA-510E8B0D4582}" presName="spacer" presStyleCnt="0"/>
      <dgm:spPr/>
    </dgm:pt>
    <dgm:pt modelId="{8F2C7928-3BD4-4395-A513-4A37C41E9EB7}" type="pres">
      <dgm:prSet presAssocID="{52D89C55-716F-4595-BE16-965A2C03CE2E}" presName="parentText" presStyleLbl="node1" presStyleIdx="1" presStyleCnt="2" custScaleY="106679" custLinFactY="25826" custLinFactNeighborY="100000">
        <dgm:presLayoutVars>
          <dgm:chMax val="0"/>
          <dgm:bulletEnabled val="1"/>
        </dgm:presLayoutVars>
      </dgm:prSet>
      <dgm:spPr/>
    </dgm:pt>
  </dgm:ptLst>
  <dgm:cxnLst>
    <dgm:cxn modelId="{F5A1DF05-C03C-4A50-A1A9-2AC9B70EC36C}" srcId="{A8F207C4-92D8-48E0-B6BA-088F7256FCFB}" destId="{52D89C55-716F-4595-BE16-965A2C03CE2E}" srcOrd="1" destOrd="0" parTransId="{C322206C-906A-4577-A430-BE2ADD668251}" sibTransId="{67094746-C527-43D5-9460-A8130B6C00EE}"/>
    <dgm:cxn modelId="{4D3DB140-743B-4896-A890-DBFAA879DCD1}" type="presOf" srcId="{52D89C55-716F-4595-BE16-965A2C03CE2E}" destId="{8F2C7928-3BD4-4395-A513-4A37C41E9EB7}" srcOrd="0" destOrd="0" presId="urn:microsoft.com/office/officeart/2005/8/layout/vList2"/>
    <dgm:cxn modelId="{4288B070-3532-4570-A44F-9C992F6DE394}" srcId="{A8F207C4-92D8-48E0-B6BA-088F7256FCFB}" destId="{9B6B923C-9FF0-4A9D-B221-9998E7C3E036}" srcOrd="0" destOrd="0" parTransId="{F6FB673E-6F88-4964-9821-70F6700375D0}" sibTransId="{38940796-6952-4D79-8EBA-510E8B0D4582}"/>
    <dgm:cxn modelId="{A933BDBA-FFEE-4F47-934B-E33A4F8D1E50}" type="presOf" srcId="{A8F207C4-92D8-48E0-B6BA-088F7256FCFB}" destId="{D4D47189-AAFC-4AE7-949F-B791D3C82C62}" srcOrd="0" destOrd="0" presId="urn:microsoft.com/office/officeart/2005/8/layout/vList2"/>
    <dgm:cxn modelId="{9C96C3F3-AB97-45B7-BE59-220439285ECE}" type="presOf" srcId="{9B6B923C-9FF0-4A9D-B221-9998E7C3E036}" destId="{2681B8AA-F4C4-4BB2-9C2A-D7CBE92B29A5}" srcOrd="0" destOrd="0" presId="urn:microsoft.com/office/officeart/2005/8/layout/vList2"/>
    <dgm:cxn modelId="{0E71B24B-4F23-4A32-9050-5AB38AB6BE0B}" type="presParOf" srcId="{D4D47189-AAFC-4AE7-949F-B791D3C82C62}" destId="{2681B8AA-F4C4-4BB2-9C2A-D7CBE92B29A5}" srcOrd="0" destOrd="0" presId="urn:microsoft.com/office/officeart/2005/8/layout/vList2"/>
    <dgm:cxn modelId="{DF745525-531A-4D0C-9CC5-1B28E304645C}" type="presParOf" srcId="{D4D47189-AAFC-4AE7-949F-B791D3C82C62}" destId="{5DA6B67A-722D-46D6-8B6A-5FE509D47C6A}" srcOrd="1" destOrd="0" presId="urn:microsoft.com/office/officeart/2005/8/layout/vList2"/>
    <dgm:cxn modelId="{E8A6715C-C9E1-42D5-9778-18E435113EE5}" type="presParOf" srcId="{D4D47189-AAFC-4AE7-949F-B791D3C82C62}" destId="{8F2C7928-3BD4-4395-A513-4A37C41E9EB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F9321A-DC52-4A9A-8B8C-C54415F85A80}"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E6B6646C-888E-4464-9783-C027E87D8003}">
      <dgm:prSet/>
      <dgm:spPr/>
      <dgm:t>
        <a:bodyPr/>
        <a:lstStyle/>
        <a:p>
          <a:r>
            <a:rPr lang="en-US" b="0" i="0" dirty="0"/>
            <a:t> </a:t>
          </a:r>
          <a:endParaRPr lang="en-US" dirty="0"/>
        </a:p>
      </dgm:t>
    </dgm:pt>
    <dgm:pt modelId="{C5E207ED-808A-4184-8141-0345475F3D37}" type="parTrans" cxnId="{82FB64AC-EB74-4011-BBDA-1139541385BB}">
      <dgm:prSet/>
      <dgm:spPr/>
      <dgm:t>
        <a:bodyPr/>
        <a:lstStyle/>
        <a:p>
          <a:endParaRPr lang="en-US"/>
        </a:p>
      </dgm:t>
    </dgm:pt>
    <dgm:pt modelId="{7DE96547-AB4D-47B7-BC4B-D2474FB0B64C}" type="sibTrans" cxnId="{82FB64AC-EB74-4011-BBDA-1139541385BB}">
      <dgm:prSet/>
      <dgm:spPr/>
      <dgm:t>
        <a:bodyPr/>
        <a:lstStyle/>
        <a:p>
          <a:endParaRPr lang="en-US"/>
        </a:p>
      </dgm:t>
    </dgm:pt>
    <dgm:pt modelId="{E00DF5D6-4243-4B32-8117-6BBD0EDAACC7}">
      <dgm:prSet/>
      <dgm:spPr/>
      <dgm:t>
        <a:bodyPr/>
        <a:lstStyle/>
        <a:p>
          <a:endParaRPr lang="en-US" dirty="0"/>
        </a:p>
      </dgm:t>
    </dgm:pt>
    <dgm:pt modelId="{ED966AB9-E1D6-43BA-B8AC-ABC3F701E899}" type="parTrans" cxnId="{A2DC7EC1-B27D-4E86-84A5-A44B825C0B1C}">
      <dgm:prSet/>
      <dgm:spPr/>
      <dgm:t>
        <a:bodyPr/>
        <a:lstStyle/>
        <a:p>
          <a:endParaRPr lang="en-US"/>
        </a:p>
      </dgm:t>
    </dgm:pt>
    <dgm:pt modelId="{75E4DCE7-BEB0-4B5E-B732-F17C9F19B65F}" type="sibTrans" cxnId="{A2DC7EC1-B27D-4E86-84A5-A44B825C0B1C}">
      <dgm:prSet/>
      <dgm:spPr/>
      <dgm:t>
        <a:bodyPr/>
        <a:lstStyle/>
        <a:p>
          <a:endParaRPr lang="en-US"/>
        </a:p>
      </dgm:t>
    </dgm:pt>
    <dgm:pt modelId="{5CBA5235-5B5F-4087-816C-93D6EC648E3B}">
      <dgm:prSet/>
      <dgm:spPr/>
      <dgm:t>
        <a:bodyPr/>
        <a:lstStyle/>
        <a:p>
          <a:endParaRPr lang="en-US" dirty="0" err="1"/>
        </a:p>
      </dgm:t>
    </dgm:pt>
    <dgm:pt modelId="{0AE27C61-1C7D-4E5D-9178-C1EB578E16AB}" type="parTrans" cxnId="{E1015169-D6C0-4C30-9ACB-54C4CF779EC2}">
      <dgm:prSet/>
      <dgm:spPr/>
      <dgm:t>
        <a:bodyPr/>
        <a:lstStyle/>
        <a:p>
          <a:endParaRPr lang="en-US"/>
        </a:p>
      </dgm:t>
    </dgm:pt>
    <dgm:pt modelId="{0850DFB8-3F57-4554-9877-6D18CE92FA1C}" type="sibTrans" cxnId="{E1015169-D6C0-4C30-9ACB-54C4CF779EC2}">
      <dgm:prSet/>
      <dgm:spPr/>
      <dgm:t>
        <a:bodyPr/>
        <a:lstStyle/>
        <a:p>
          <a:endParaRPr lang="en-US"/>
        </a:p>
      </dgm:t>
    </dgm:pt>
    <dgm:pt modelId="{691A7AB3-35BB-4610-BFE3-646911264E50}">
      <dgm:prSet/>
      <dgm:spPr/>
      <dgm:t>
        <a:bodyPr/>
        <a:lstStyle/>
        <a:p>
          <a:endParaRPr lang="en-US" dirty="0" err="1"/>
        </a:p>
      </dgm:t>
    </dgm:pt>
    <dgm:pt modelId="{DF5BC70A-0D82-468F-8FFE-BEF0229FD2B6}" type="parTrans" cxnId="{9342810F-5449-4D15-9248-ABBAB33B35CD}">
      <dgm:prSet/>
      <dgm:spPr/>
      <dgm:t>
        <a:bodyPr/>
        <a:lstStyle/>
        <a:p>
          <a:endParaRPr lang="en-US"/>
        </a:p>
      </dgm:t>
    </dgm:pt>
    <dgm:pt modelId="{63DF1455-D7E8-4D73-B873-24F647702AE3}" type="sibTrans" cxnId="{9342810F-5449-4D15-9248-ABBAB33B35CD}">
      <dgm:prSet/>
      <dgm:spPr/>
      <dgm:t>
        <a:bodyPr/>
        <a:lstStyle/>
        <a:p>
          <a:endParaRPr lang="en-US"/>
        </a:p>
      </dgm:t>
    </dgm:pt>
    <dgm:pt modelId="{8020D152-FBDB-4B6C-A772-8C672DAD6415}">
      <dgm:prSet/>
      <dgm:spPr/>
      <dgm:t>
        <a:bodyPr/>
        <a:lstStyle/>
        <a:p>
          <a:endParaRPr lang="en-US" dirty="0"/>
        </a:p>
      </dgm:t>
    </dgm:pt>
    <dgm:pt modelId="{59CE3804-0685-43B7-818A-728D5B5D916A}" type="parTrans" cxnId="{381C5995-C84C-439D-9E79-09B29C28E1C0}">
      <dgm:prSet/>
      <dgm:spPr/>
      <dgm:t>
        <a:bodyPr/>
        <a:lstStyle/>
        <a:p>
          <a:endParaRPr lang="en-US"/>
        </a:p>
      </dgm:t>
    </dgm:pt>
    <dgm:pt modelId="{69BAD31D-026B-4FEA-A58A-0096553316E4}" type="sibTrans" cxnId="{381C5995-C84C-439D-9E79-09B29C28E1C0}">
      <dgm:prSet/>
      <dgm:spPr/>
      <dgm:t>
        <a:bodyPr/>
        <a:lstStyle/>
        <a:p>
          <a:endParaRPr lang="en-US"/>
        </a:p>
      </dgm:t>
    </dgm:pt>
    <dgm:pt modelId="{76C41FBB-6A47-47E1-B0FB-65B8754C6324}">
      <dgm:prSet/>
      <dgm:spPr/>
      <dgm:t>
        <a:bodyPr/>
        <a:lstStyle/>
        <a:p>
          <a:r>
            <a:rPr lang="en-US" b="0" i="0" dirty="0"/>
            <a:t> </a:t>
          </a:r>
          <a:endParaRPr lang="en-US" dirty="0"/>
        </a:p>
      </dgm:t>
    </dgm:pt>
    <dgm:pt modelId="{F917B098-0C60-4FDF-9AE0-4ED8B4E72A40}" type="parTrans" cxnId="{610C9477-91EF-47C3-8ED8-262842FFFF72}">
      <dgm:prSet/>
      <dgm:spPr/>
      <dgm:t>
        <a:bodyPr/>
        <a:lstStyle/>
        <a:p>
          <a:endParaRPr lang="en-US"/>
        </a:p>
      </dgm:t>
    </dgm:pt>
    <dgm:pt modelId="{4B1E018F-AE2B-4251-A3BF-E7B8252A228C}" type="sibTrans" cxnId="{610C9477-91EF-47C3-8ED8-262842FFFF72}">
      <dgm:prSet/>
      <dgm:spPr/>
      <dgm:t>
        <a:bodyPr/>
        <a:lstStyle/>
        <a:p>
          <a:endParaRPr lang="en-US"/>
        </a:p>
      </dgm:t>
    </dgm:pt>
    <dgm:pt modelId="{A41DC90E-4524-4023-86D9-896F45F9A59C}" type="pres">
      <dgm:prSet presAssocID="{BBF9321A-DC52-4A9A-8B8C-C54415F85A80}" presName="cycle" presStyleCnt="0">
        <dgm:presLayoutVars>
          <dgm:dir/>
          <dgm:resizeHandles val="exact"/>
        </dgm:presLayoutVars>
      </dgm:prSet>
      <dgm:spPr/>
    </dgm:pt>
    <dgm:pt modelId="{187C6E13-5C66-48BC-9C2C-5848CC5948D7}" type="pres">
      <dgm:prSet presAssocID="{E6B6646C-888E-4464-9783-C027E87D8003}" presName="node" presStyleLbl="node1" presStyleIdx="0" presStyleCnt="6">
        <dgm:presLayoutVars>
          <dgm:bulletEnabled val="1"/>
        </dgm:presLayoutVars>
      </dgm:prSet>
      <dgm:spPr/>
    </dgm:pt>
    <dgm:pt modelId="{821376FB-95C8-4E0C-A031-D476128CC256}" type="pres">
      <dgm:prSet presAssocID="{E6B6646C-888E-4464-9783-C027E87D8003}" presName="spNode" presStyleCnt="0"/>
      <dgm:spPr/>
    </dgm:pt>
    <dgm:pt modelId="{6F937270-ACE8-4EAC-A2BA-40DB039BD2D3}" type="pres">
      <dgm:prSet presAssocID="{7DE96547-AB4D-47B7-BC4B-D2474FB0B64C}" presName="sibTrans" presStyleLbl="sibTrans1D1" presStyleIdx="0" presStyleCnt="6"/>
      <dgm:spPr/>
    </dgm:pt>
    <dgm:pt modelId="{E9DC5495-8647-4107-8D35-5794C5D7DF7F}" type="pres">
      <dgm:prSet presAssocID="{E00DF5D6-4243-4B32-8117-6BBD0EDAACC7}" presName="node" presStyleLbl="node1" presStyleIdx="1" presStyleCnt="6">
        <dgm:presLayoutVars>
          <dgm:bulletEnabled val="1"/>
        </dgm:presLayoutVars>
      </dgm:prSet>
      <dgm:spPr/>
    </dgm:pt>
    <dgm:pt modelId="{E9B2E6CD-00F2-42DD-AFD5-7D0455D42A20}" type="pres">
      <dgm:prSet presAssocID="{E00DF5D6-4243-4B32-8117-6BBD0EDAACC7}" presName="spNode" presStyleCnt="0"/>
      <dgm:spPr/>
    </dgm:pt>
    <dgm:pt modelId="{A310D4B7-D7D2-4A65-BC33-5C45A4CC88E8}" type="pres">
      <dgm:prSet presAssocID="{75E4DCE7-BEB0-4B5E-B732-F17C9F19B65F}" presName="sibTrans" presStyleLbl="sibTrans1D1" presStyleIdx="1" presStyleCnt="6"/>
      <dgm:spPr/>
    </dgm:pt>
    <dgm:pt modelId="{7D438A6F-E236-4766-9E99-E41026A1FE8E}" type="pres">
      <dgm:prSet presAssocID="{5CBA5235-5B5F-4087-816C-93D6EC648E3B}" presName="node" presStyleLbl="node1" presStyleIdx="2" presStyleCnt="6">
        <dgm:presLayoutVars>
          <dgm:bulletEnabled val="1"/>
        </dgm:presLayoutVars>
      </dgm:prSet>
      <dgm:spPr/>
    </dgm:pt>
    <dgm:pt modelId="{692A1EBA-20B7-4D90-8293-40FAA70409CB}" type="pres">
      <dgm:prSet presAssocID="{5CBA5235-5B5F-4087-816C-93D6EC648E3B}" presName="spNode" presStyleCnt="0"/>
      <dgm:spPr/>
    </dgm:pt>
    <dgm:pt modelId="{CF7A0A36-8FF0-441D-9A1E-4E23E30BD8D1}" type="pres">
      <dgm:prSet presAssocID="{0850DFB8-3F57-4554-9877-6D18CE92FA1C}" presName="sibTrans" presStyleLbl="sibTrans1D1" presStyleIdx="2" presStyleCnt="6"/>
      <dgm:spPr/>
    </dgm:pt>
    <dgm:pt modelId="{82F46207-6BD1-47C3-8FBA-0481F2FEA766}" type="pres">
      <dgm:prSet presAssocID="{691A7AB3-35BB-4610-BFE3-646911264E50}" presName="node" presStyleLbl="node1" presStyleIdx="3" presStyleCnt="6" custRadScaleRad="100157" custRadScaleInc="0">
        <dgm:presLayoutVars>
          <dgm:bulletEnabled val="1"/>
        </dgm:presLayoutVars>
      </dgm:prSet>
      <dgm:spPr/>
    </dgm:pt>
    <dgm:pt modelId="{FB477192-4B79-459A-A9B8-0FE860896376}" type="pres">
      <dgm:prSet presAssocID="{691A7AB3-35BB-4610-BFE3-646911264E50}" presName="spNode" presStyleCnt="0"/>
      <dgm:spPr/>
    </dgm:pt>
    <dgm:pt modelId="{7E99F796-7DE9-4C72-BC7A-42398E1A0951}" type="pres">
      <dgm:prSet presAssocID="{63DF1455-D7E8-4D73-B873-24F647702AE3}" presName="sibTrans" presStyleLbl="sibTrans1D1" presStyleIdx="3" presStyleCnt="6"/>
      <dgm:spPr/>
    </dgm:pt>
    <dgm:pt modelId="{35266C07-7376-463B-84D6-8BE5EC3FBCED}" type="pres">
      <dgm:prSet presAssocID="{8020D152-FBDB-4B6C-A772-8C672DAD6415}" presName="node" presStyleLbl="node1" presStyleIdx="4" presStyleCnt="6">
        <dgm:presLayoutVars>
          <dgm:bulletEnabled val="1"/>
        </dgm:presLayoutVars>
      </dgm:prSet>
      <dgm:spPr/>
    </dgm:pt>
    <dgm:pt modelId="{57F2372A-4A21-4FC0-964F-0CDE630F8072}" type="pres">
      <dgm:prSet presAssocID="{8020D152-FBDB-4B6C-A772-8C672DAD6415}" presName="spNode" presStyleCnt="0"/>
      <dgm:spPr/>
    </dgm:pt>
    <dgm:pt modelId="{0FDE372F-9473-457C-9ED1-428CE972277C}" type="pres">
      <dgm:prSet presAssocID="{69BAD31D-026B-4FEA-A58A-0096553316E4}" presName="sibTrans" presStyleLbl="sibTrans1D1" presStyleIdx="4" presStyleCnt="6"/>
      <dgm:spPr/>
    </dgm:pt>
    <dgm:pt modelId="{513A5A90-A5DA-4C46-B5DE-2641558791D6}" type="pres">
      <dgm:prSet presAssocID="{76C41FBB-6A47-47E1-B0FB-65B8754C6324}" presName="node" presStyleLbl="node1" presStyleIdx="5" presStyleCnt="6">
        <dgm:presLayoutVars>
          <dgm:bulletEnabled val="1"/>
        </dgm:presLayoutVars>
      </dgm:prSet>
      <dgm:spPr/>
    </dgm:pt>
    <dgm:pt modelId="{708E920F-1793-44D6-8FE2-6D9E162EEC02}" type="pres">
      <dgm:prSet presAssocID="{76C41FBB-6A47-47E1-B0FB-65B8754C6324}" presName="spNode" presStyleCnt="0"/>
      <dgm:spPr/>
    </dgm:pt>
    <dgm:pt modelId="{16240A8C-4A03-4F55-8001-11ACB408A82B}" type="pres">
      <dgm:prSet presAssocID="{4B1E018F-AE2B-4251-A3BF-E7B8252A228C}" presName="sibTrans" presStyleLbl="sibTrans1D1" presStyleIdx="5" presStyleCnt="6"/>
      <dgm:spPr/>
    </dgm:pt>
  </dgm:ptLst>
  <dgm:cxnLst>
    <dgm:cxn modelId="{E49BF508-51E7-4B03-A6DC-C56A91A5075A}" type="presOf" srcId="{691A7AB3-35BB-4610-BFE3-646911264E50}" destId="{82F46207-6BD1-47C3-8FBA-0481F2FEA766}" srcOrd="0" destOrd="0" presId="urn:microsoft.com/office/officeart/2005/8/layout/cycle6"/>
    <dgm:cxn modelId="{9342810F-5449-4D15-9248-ABBAB33B35CD}" srcId="{BBF9321A-DC52-4A9A-8B8C-C54415F85A80}" destId="{691A7AB3-35BB-4610-BFE3-646911264E50}" srcOrd="3" destOrd="0" parTransId="{DF5BC70A-0D82-468F-8FFE-BEF0229FD2B6}" sibTransId="{63DF1455-D7E8-4D73-B873-24F647702AE3}"/>
    <dgm:cxn modelId="{1D7EAD1A-936D-4634-B0D7-E332BDBFC257}" type="presOf" srcId="{5CBA5235-5B5F-4087-816C-93D6EC648E3B}" destId="{7D438A6F-E236-4766-9E99-E41026A1FE8E}" srcOrd="0" destOrd="0" presId="urn:microsoft.com/office/officeart/2005/8/layout/cycle6"/>
    <dgm:cxn modelId="{0D2A9B3D-E2D8-4D6B-92FA-4971717853F7}" type="presOf" srcId="{4B1E018F-AE2B-4251-A3BF-E7B8252A228C}" destId="{16240A8C-4A03-4F55-8001-11ACB408A82B}" srcOrd="0" destOrd="0" presId="urn:microsoft.com/office/officeart/2005/8/layout/cycle6"/>
    <dgm:cxn modelId="{A6A37661-41C0-4547-B749-F7499C8E43A5}" type="presOf" srcId="{8020D152-FBDB-4B6C-A772-8C672DAD6415}" destId="{35266C07-7376-463B-84D6-8BE5EC3FBCED}" srcOrd="0" destOrd="0" presId="urn:microsoft.com/office/officeart/2005/8/layout/cycle6"/>
    <dgm:cxn modelId="{E1015169-D6C0-4C30-9ACB-54C4CF779EC2}" srcId="{BBF9321A-DC52-4A9A-8B8C-C54415F85A80}" destId="{5CBA5235-5B5F-4087-816C-93D6EC648E3B}" srcOrd="2" destOrd="0" parTransId="{0AE27C61-1C7D-4E5D-9178-C1EB578E16AB}" sibTransId="{0850DFB8-3F57-4554-9877-6D18CE92FA1C}"/>
    <dgm:cxn modelId="{610C9477-91EF-47C3-8ED8-262842FFFF72}" srcId="{BBF9321A-DC52-4A9A-8B8C-C54415F85A80}" destId="{76C41FBB-6A47-47E1-B0FB-65B8754C6324}" srcOrd="5" destOrd="0" parTransId="{F917B098-0C60-4FDF-9AE0-4ED8B4E72A40}" sibTransId="{4B1E018F-AE2B-4251-A3BF-E7B8252A228C}"/>
    <dgm:cxn modelId="{B70EBC81-63DB-4A2A-ACF3-FABAAA56365E}" type="presOf" srcId="{69BAD31D-026B-4FEA-A58A-0096553316E4}" destId="{0FDE372F-9473-457C-9ED1-428CE972277C}" srcOrd="0" destOrd="0" presId="urn:microsoft.com/office/officeart/2005/8/layout/cycle6"/>
    <dgm:cxn modelId="{6289D48D-0336-457E-8379-5A223B637FBC}" type="presOf" srcId="{7DE96547-AB4D-47B7-BC4B-D2474FB0B64C}" destId="{6F937270-ACE8-4EAC-A2BA-40DB039BD2D3}" srcOrd="0" destOrd="0" presId="urn:microsoft.com/office/officeart/2005/8/layout/cycle6"/>
    <dgm:cxn modelId="{381C5995-C84C-439D-9E79-09B29C28E1C0}" srcId="{BBF9321A-DC52-4A9A-8B8C-C54415F85A80}" destId="{8020D152-FBDB-4B6C-A772-8C672DAD6415}" srcOrd="4" destOrd="0" parTransId="{59CE3804-0685-43B7-818A-728D5B5D916A}" sibTransId="{69BAD31D-026B-4FEA-A58A-0096553316E4}"/>
    <dgm:cxn modelId="{82FB64AC-EB74-4011-BBDA-1139541385BB}" srcId="{BBF9321A-DC52-4A9A-8B8C-C54415F85A80}" destId="{E6B6646C-888E-4464-9783-C027E87D8003}" srcOrd="0" destOrd="0" parTransId="{C5E207ED-808A-4184-8141-0345475F3D37}" sibTransId="{7DE96547-AB4D-47B7-BC4B-D2474FB0B64C}"/>
    <dgm:cxn modelId="{0D51BCBB-4879-4C33-B982-7838025A01E1}" type="presOf" srcId="{75E4DCE7-BEB0-4B5E-B732-F17C9F19B65F}" destId="{A310D4B7-D7D2-4A65-BC33-5C45A4CC88E8}" srcOrd="0" destOrd="0" presId="urn:microsoft.com/office/officeart/2005/8/layout/cycle6"/>
    <dgm:cxn modelId="{A2DC7EC1-B27D-4E86-84A5-A44B825C0B1C}" srcId="{BBF9321A-DC52-4A9A-8B8C-C54415F85A80}" destId="{E00DF5D6-4243-4B32-8117-6BBD0EDAACC7}" srcOrd="1" destOrd="0" parTransId="{ED966AB9-E1D6-43BA-B8AC-ABC3F701E899}" sibTransId="{75E4DCE7-BEB0-4B5E-B732-F17C9F19B65F}"/>
    <dgm:cxn modelId="{FFF530C3-4B21-4F87-A980-49B5B4AA02DC}" type="presOf" srcId="{E00DF5D6-4243-4B32-8117-6BBD0EDAACC7}" destId="{E9DC5495-8647-4107-8D35-5794C5D7DF7F}" srcOrd="0" destOrd="0" presId="urn:microsoft.com/office/officeart/2005/8/layout/cycle6"/>
    <dgm:cxn modelId="{381D8CC4-B0D1-42E5-BC3E-DFA264984B89}" type="presOf" srcId="{63DF1455-D7E8-4D73-B873-24F647702AE3}" destId="{7E99F796-7DE9-4C72-BC7A-42398E1A0951}" srcOrd="0" destOrd="0" presId="urn:microsoft.com/office/officeart/2005/8/layout/cycle6"/>
    <dgm:cxn modelId="{8F148DC4-FAD3-425A-A460-AEE777011B90}" type="presOf" srcId="{0850DFB8-3F57-4554-9877-6D18CE92FA1C}" destId="{CF7A0A36-8FF0-441D-9A1E-4E23E30BD8D1}" srcOrd="0" destOrd="0" presId="urn:microsoft.com/office/officeart/2005/8/layout/cycle6"/>
    <dgm:cxn modelId="{44651CC5-0281-444A-9C09-E6035AC393C4}" type="presOf" srcId="{76C41FBB-6A47-47E1-B0FB-65B8754C6324}" destId="{513A5A90-A5DA-4C46-B5DE-2641558791D6}" srcOrd="0" destOrd="0" presId="urn:microsoft.com/office/officeart/2005/8/layout/cycle6"/>
    <dgm:cxn modelId="{34C301F3-6DF0-45B1-A49C-1086D35927EF}" type="presOf" srcId="{E6B6646C-888E-4464-9783-C027E87D8003}" destId="{187C6E13-5C66-48BC-9C2C-5848CC5948D7}" srcOrd="0" destOrd="0" presId="urn:microsoft.com/office/officeart/2005/8/layout/cycle6"/>
    <dgm:cxn modelId="{001BCAFA-23A2-4C84-B343-DEABC51CE3AB}" type="presOf" srcId="{BBF9321A-DC52-4A9A-8B8C-C54415F85A80}" destId="{A41DC90E-4524-4023-86D9-896F45F9A59C}" srcOrd="0" destOrd="0" presId="urn:microsoft.com/office/officeart/2005/8/layout/cycle6"/>
    <dgm:cxn modelId="{2BC84375-C501-4082-B1FA-31B3490F540F}" type="presParOf" srcId="{A41DC90E-4524-4023-86D9-896F45F9A59C}" destId="{187C6E13-5C66-48BC-9C2C-5848CC5948D7}" srcOrd="0" destOrd="0" presId="urn:microsoft.com/office/officeart/2005/8/layout/cycle6"/>
    <dgm:cxn modelId="{7F65FB88-FF7D-4FB3-BA4E-CEEC52BC1518}" type="presParOf" srcId="{A41DC90E-4524-4023-86D9-896F45F9A59C}" destId="{821376FB-95C8-4E0C-A031-D476128CC256}" srcOrd="1" destOrd="0" presId="urn:microsoft.com/office/officeart/2005/8/layout/cycle6"/>
    <dgm:cxn modelId="{000FB085-410B-4969-9E55-A0886C3BD9AD}" type="presParOf" srcId="{A41DC90E-4524-4023-86D9-896F45F9A59C}" destId="{6F937270-ACE8-4EAC-A2BA-40DB039BD2D3}" srcOrd="2" destOrd="0" presId="urn:microsoft.com/office/officeart/2005/8/layout/cycle6"/>
    <dgm:cxn modelId="{61ED0BFA-3CF6-436A-B261-DE2AC5BCA3FE}" type="presParOf" srcId="{A41DC90E-4524-4023-86D9-896F45F9A59C}" destId="{E9DC5495-8647-4107-8D35-5794C5D7DF7F}" srcOrd="3" destOrd="0" presId="urn:microsoft.com/office/officeart/2005/8/layout/cycle6"/>
    <dgm:cxn modelId="{C9FA0D01-A3EF-4FE2-972D-9E12EE221061}" type="presParOf" srcId="{A41DC90E-4524-4023-86D9-896F45F9A59C}" destId="{E9B2E6CD-00F2-42DD-AFD5-7D0455D42A20}" srcOrd="4" destOrd="0" presId="urn:microsoft.com/office/officeart/2005/8/layout/cycle6"/>
    <dgm:cxn modelId="{317F06DA-C48B-4AD4-B9C1-D26F270F2AD4}" type="presParOf" srcId="{A41DC90E-4524-4023-86D9-896F45F9A59C}" destId="{A310D4B7-D7D2-4A65-BC33-5C45A4CC88E8}" srcOrd="5" destOrd="0" presId="urn:microsoft.com/office/officeart/2005/8/layout/cycle6"/>
    <dgm:cxn modelId="{B53C3AED-B74C-418B-9E1F-F4EC4D5EB689}" type="presParOf" srcId="{A41DC90E-4524-4023-86D9-896F45F9A59C}" destId="{7D438A6F-E236-4766-9E99-E41026A1FE8E}" srcOrd="6" destOrd="0" presId="urn:microsoft.com/office/officeart/2005/8/layout/cycle6"/>
    <dgm:cxn modelId="{BA7238BE-C9C0-4995-B49D-F9A750F6FB23}" type="presParOf" srcId="{A41DC90E-4524-4023-86D9-896F45F9A59C}" destId="{692A1EBA-20B7-4D90-8293-40FAA70409CB}" srcOrd="7" destOrd="0" presId="urn:microsoft.com/office/officeart/2005/8/layout/cycle6"/>
    <dgm:cxn modelId="{43C3D5D3-C97D-43FA-AC4B-9D6C2F02F397}" type="presParOf" srcId="{A41DC90E-4524-4023-86D9-896F45F9A59C}" destId="{CF7A0A36-8FF0-441D-9A1E-4E23E30BD8D1}" srcOrd="8" destOrd="0" presId="urn:microsoft.com/office/officeart/2005/8/layout/cycle6"/>
    <dgm:cxn modelId="{F502B510-EAA8-4379-85E0-DF6E2CF496B6}" type="presParOf" srcId="{A41DC90E-4524-4023-86D9-896F45F9A59C}" destId="{82F46207-6BD1-47C3-8FBA-0481F2FEA766}" srcOrd="9" destOrd="0" presId="urn:microsoft.com/office/officeart/2005/8/layout/cycle6"/>
    <dgm:cxn modelId="{B5E0330D-EB77-4FF6-BB3B-F9AD569B3C09}" type="presParOf" srcId="{A41DC90E-4524-4023-86D9-896F45F9A59C}" destId="{FB477192-4B79-459A-A9B8-0FE860896376}" srcOrd="10" destOrd="0" presId="urn:microsoft.com/office/officeart/2005/8/layout/cycle6"/>
    <dgm:cxn modelId="{462B4B12-7640-429A-9250-107A57221E21}" type="presParOf" srcId="{A41DC90E-4524-4023-86D9-896F45F9A59C}" destId="{7E99F796-7DE9-4C72-BC7A-42398E1A0951}" srcOrd="11" destOrd="0" presId="urn:microsoft.com/office/officeart/2005/8/layout/cycle6"/>
    <dgm:cxn modelId="{0D2960DD-BC46-4030-83EF-0FD7561C02CA}" type="presParOf" srcId="{A41DC90E-4524-4023-86D9-896F45F9A59C}" destId="{35266C07-7376-463B-84D6-8BE5EC3FBCED}" srcOrd="12" destOrd="0" presId="urn:microsoft.com/office/officeart/2005/8/layout/cycle6"/>
    <dgm:cxn modelId="{C9CD5BD0-C01A-4432-8AC1-DABB6D00B1C4}" type="presParOf" srcId="{A41DC90E-4524-4023-86D9-896F45F9A59C}" destId="{57F2372A-4A21-4FC0-964F-0CDE630F8072}" srcOrd="13" destOrd="0" presId="urn:microsoft.com/office/officeart/2005/8/layout/cycle6"/>
    <dgm:cxn modelId="{7EA8B92D-5315-43B8-96BF-4B91E704609B}" type="presParOf" srcId="{A41DC90E-4524-4023-86D9-896F45F9A59C}" destId="{0FDE372F-9473-457C-9ED1-428CE972277C}" srcOrd="14" destOrd="0" presId="urn:microsoft.com/office/officeart/2005/8/layout/cycle6"/>
    <dgm:cxn modelId="{C15956E3-58A1-421A-AE0B-E9BC82AA5D7C}" type="presParOf" srcId="{A41DC90E-4524-4023-86D9-896F45F9A59C}" destId="{513A5A90-A5DA-4C46-B5DE-2641558791D6}" srcOrd="15" destOrd="0" presId="urn:microsoft.com/office/officeart/2005/8/layout/cycle6"/>
    <dgm:cxn modelId="{EA5052DE-713E-495F-B05F-C992D7E4D4B2}" type="presParOf" srcId="{A41DC90E-4524-4023-86D9-896F45F9A59C}" destId="{708E920F-1793-44D6-8FE2-6D9E162EEC02}" srcOrd="16" destOrd="0" presId="urn:microsoft.com/office/officeart/2005/8/layout/cycle6"/>
    <dgm:cxn modelId="{29FFBC8F-343B-4490-BEED-7A0046A56B4D}" type="presParOf" srcId="{A41DC90E-4524-4023-86D9-896F45F9A59C}" destId="{16240A8C-4A03-4F55-8001-11ACB408A82B}"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F207C4-92D8-48E0-B6BA-088F7256FCF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B6B923C-9FF0-4A9D-B221-9998E7C3E036}">
      <dgm:prSet custT="1"/>
      <dgm:spPr/>
      <dgm:t>
        <a:bodyPr/>
        <a:lstStyle/>
        <a:p>
          <a:endParaRPr lang="en-US" sz="3200" dirty="0">
            <a:latin typeface="+mj-lt"/>
          </a:endParaRPr>
        </a:p>
      </dgm:t>
    </dgm:pt>
    <dgm:pt modelId="{F6FB673E-6F88-4964-9821-70F6700375D0}" type="parTrans" cxnId="{4288B070-3532-4570-A44F-9C992F6DE394}">
      <dgm:prSet/>
      <dgm:spPr/>
      <dgm:t>
        <a:bodyPr/>
        <a:lstStyle/>
        <a:p>
          <a:endParaRPr lang="en-US" sz="1400"/>
        </a:p>
      </dgm:t>
    </dgm:pt>
    <dgm:pt modelId="{38940796-6952-4D79-8EBA-510E8B0D4582}" type="sibTrans" cxnId="{4288B070-3532-4570-A44F-9C992F6DE394}">
      <dgm:prSet/>
      <dgm:spPr/>
      <dgm:t>
        <a:bodyPr/>
        <a:lstStyle/>
        <a:p>
          <a:endParaRPr lang="en-US" sz="1400"/>
        </a:p>
      </dgm:t>
    </dgm:pt>
    <dgm:pt modelId="{F3DCC2F1-6C14-4DB3-9088-80EA8EBA73FD}">
      <dgm:prSet custT="1"/>
      <dgm:spPr/>
      <dgm:t>
        <a:bodyPr/>
        <a:lstStyle/>
        <a:p>
          <a:endParaRPr lang="sv-SE" sz="3200" dirty="0">
            <a:latin typeface="+mj-lt"/>
          </a:endParaRPr>
        </a:p>
      </dgm:t>
    </dgm:pt>
    <dgm:pt modelId="{3C8163CB-5CCC-4C8B-97F9-5A533E6F50EC}" type="parTrans" cxnId="{12A8E05E-3DB2-47F9-87D2-0774A4652E20}">
      <dgm:prSet/>
      <dgm:spPr/>
      <dgm:t>
        <a:bodyPr/>
        <a:lstStyle/>
        <a:p>
          <a:endParaRPr lang="sv-SE" sz="1400"/>
        </a:p>
      </dgm:t>
    </dgm:pt>
    <dgm:pt modelId="{3F802CC6-20A5-407B-A28A-ABDC15FDE4EB}" type="sibTrans" cxnId="{12A8E05E-3DB2-47F9-87D2-0774A4652E20}">
      <dgm:prSet/>
      <dgm:spPr/>
      <dgm:t>
        <a:bodyPr/>
        <a:lstStyle/>
        <a:p>
          <a:endParaRPr lang="sv-SE" sz="1400"/>
        </a:p>
      </dgm:t>
    </dgm:pt>
    <dgm:pt modelId="{D4D47189-AAFC-4AE7-949F-B791D3C82C62}" type="pres">
      <dgm:prSet presAssocID="{A8F207C4-92D8-48E0-B6BA-088F7256FCFB}" presName="linear" presStyleCnt="0">
        <dgm:presLayoutVars>
          <dgm:animLvl val="lvl"/>
          <dgm:resizeHandles val="exact"/>
        </dgm:presLayoutVars>
      </dgm:prSet>
      <dgm:spPr/>
    </dgm:pt>
    <dgm:pt modelId="{2681B8AA-F4C4-4BB2-9C2A-D7CBE92B29A5}" type="pres">
      <dgm:prSet presAssocID="{9B6B923C-9FF0-4A9D-B221-9998E7C3E036}" presName="parentText" presStyleLbl="node1" presStyleIdx="0" presStyleCnt="2" custLinFactY="-23282" custLinFactNeighborY="-100000">
        <dgm:presLayoutVars>
          <dgm:chMax val="0"/>
          <dgm:bulletEnabled val="1"/>
        </dgm:presLayoutVars>
      </dgm:prSet>
      <dgm:spPr/>
    </dgm:pt>
    <dgm:pt modelId="{5DA6B67A-722D-46D6-8B6A-5FE509D47C6A}" type="pres">
      <dgm:prSet presAssocID="{38940796-6952-4D79-8EBA-510E8B0D4582}" presName="spacer" presStyleCnt="0"/>
      <dgm:spPr/>
    </dgm:pt>
    <dgm:pt modelId="{A3E412EA-07BB-4669-B64B-61646D68A278}" type="pres">
      <dgm:prSet presAssocID="{F3DCC2F1-6C14-4DB3-9088-80EA8EBA73FD}" presName="parentText" presStyleLbl="node1" presStyleIdx="1" presStyleCnt="2">
        <dgm:presLayoutVars>
          <dgm:chMax val="0"/>
          <dgm:bulletEnabled val="1"/>
        </dgm:presLayoutVars>
      </dgm:prSet>
      <dgm:spPr/>
    </dgm:pt>
  </dgm:ptLst>
  <dgm:cxnLst>
    <dgm:cxn modelId="{12A8E05E-3DB2-47F9-87D2-0774A4652E20}" srcId="{A8F207C4-92D8-48E0-B6BA-088F7256FCFB}" destId="{F3DCC2F1-6C14-4DB3-9088-80EA8EBA73FD}" srcOrd="1" destOrd="0" parTransId="{3C8163CB-5CCC-4C8B-97F9-5A533E6F50EC}" sibTransId="{3F802CC6-20A5-407B-A28A-ABDC15FDE4EB}"/>
    <dgm:cxn modelId="{4288B070-3532-4570-A44F-9C992F6DE394}" srcId="{A8F207C4-92D8-48E0-B6BA-088F7256FCFB}" destId="{9B6B923C-9FF0-4A9D-B221-9998E7C3E036}" srcOrd="0" destOrd="0" parTransId="{F6FB673E-6F88-4964-9821-70F6700375D0}" sibTransId="{38940796-6952-4D79-8EBA-510E8B0D4582}"/>
    <dgm:cxn modelId="{A933BDBA-FFEE-4F47-934B-E33A4F8D1E50}" type="presOf" srcId="{A8F207C4-92D8-48E0-B6BA-088F7256FCFB}" destId="{D4D47189-AAFC-4AE7-949F-B791D3C82C62}" srcOrd="0" destOrd="0" presId="urn:microsoft.com/office/officeart/2005/8/layout/vList2"/>
    <dgm:cxn modelId="{962148CE-BBD4-4AB8-A1D9-02940BAA2AEB}" type="presOf" srcId="{F3DCC2F1-6C14-4DB3-9088-80EA8EBA73FD}" destId="{A3E412EA-07BB-4669-B64B-61646D68A278}" srcOrd="0" destOrd="0" presId="urn:microsoft.com/office/officeart/2005/8/layout/vList2"/>
    <dgm:cxn modelId="{9C96C3F3-AB97-45B7-BE59-220439285ECE}" type="presOf" srcId="{9B6B923C-9FF0-4A9D-B221-9998E7C3E036}" destId="{2681B8AA-F4C4-4BB2-9C2A-D7CBE92B29A5}" srcOrd="0" destOrd="0" presId="urn:microsoft.com/office/officeart/2005/8/layout/vList2"/>
    <dgm:cxn modelId="{0E71B24B-4F23-4A32-9050-5AB38AB6BE0B}" type="presParOf" srcId="{D4D47189-AAFC-4AE7-949F-B791D3C82C62}" destId="{2681B8AA-F4C4-4BB2-9C2A-D7CBE92B29A5}" srcOrd="0" destOrd="0" presId="urn:microsoft.com/office/officeart/2005/8/layout/vList2"/>
    <dgm:cxn modelId="{DF745525-531A-4D0C-9CC5-1B28E304645C}" type="presParOf" srcId="{D4D47189-AAFC-4AE7-949F-B791D3C82C62}" destId="{5DA6B67A-722D-46D6-8B6A-5FE509D47C6A}" srcOrd="1" destOrd="0" presId="urn:microsoft.com/office/officeart/2005/8/layout/vList2"/>
    <dgm:cxn modelId="{23037838-B4A6-4E4B-82F4-3AF6BD934C87}" type="presParOf" srcId="{D4D47189-AAFC-4AE7-949F-B791D3C82C62}" destId="{A3E412EA-07BB-4669-B64B-61646D68A27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F207C4-92D8-48E0-B6BA-088F7256FCF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B6B923C-9FF0-4A9D-B221-9998E7C3E036}">
      <dgm:prSet custT="1"/>
      <dgm:spPr/>
      <dgm:t>
        <a:bodyPr/>
        <a:lstStyle/>
        <a:p>
          <a:endParaRPr lang="en-US" sz="3600" dirty="0"/>
        </a:p>
      </dgm:t>
    </dgm:pt>
    <dgm:pt modelId="{F6FB673E-6F88-4964-9821-70F6700375D0}" type="parTrans" cxnId="{4288B070-3532-4570-A44F-9C992F6DE394}">
      <dgm:prSet/>
      <dgm:spPr/>
      <dgm:t>
        <a:bodyPr/>
        <a:lstStyle/>
        <a:p>
          <a:endParaRPr lang="en-US" sz="1800"/>
        </a:p>
      </dgm:t>
    </dgm:pt>
    <dgm:pt modelId="{38940796-6952-4D79-8EBA-510E8B0D4582}" type="sibTrans" cxnId="{4288B070-3532-4570-A44F-9C992F6DE394}">
      <dgm:prSet/>
      <dgm:spPr/>
      <dgm:t>
        <a:bodyPr/>
        <a:lstStyle/>
        <a:p>
          <a:endParaRPr lang="en-US" sz="1800"/>
        </a:p>
      </dgm:t>
    </dgm:pt>
    <dgm:pt modelId="{A9D7423B-6719-4AEA-AB5E-BC419EFF2820}">
      <dgm:prSet custT="1"/>
      <dgm:spPr/>
      <dgm:t>
        <a:bodyPr/>
        <a:lstStyle/>
        <a:p>
          <a:endParaRPr lang="en-US" sz="3600" dirty="0"/>
        </a:p>
      </dgm:t>
    </dgm:pt>
    <dgm:pt modelId="{C9F34EAF-2AD0-442A-909E-38B867009E4B}" type="parTrans" cxnId="{557BD081-0967-44A9-A01C-9EBF0A5E7531}">
      <dgm:prSet/>
      <dgm:spPr/>
      <dgm:t>
        <a:bodyPr/>
        <a:lstStyle/>
        <a:p>
          <a:endParaRPr lang="en-US" sz="1800"/>
        </a:p>
      </dgm:t>
    </dgm:pt>
    <dgm:pt modelId="{227FA59B-DB6D-4860-B928-4A1BE658DF03}" type="sibTrans" cxnId="{557BD081-0967-44A9-A01C-9EBF0A5E7531}">
      <dgm:prSet/>
      <dgm:spPr/>
      <dgm:t>
        <a:bodyPr/>
        <a:lstStyle/>
        <a:p>
          <a:endParaRPr lang="en-US" sz="1800"/>
        </a:p>
      </dgm:t>
    </dgm:pt>
    <dgm:pt modelId="{F3DCC2F1-6C14-4DB3-9088-80EA8EBA73FD}">
      <dgm:prSet custT="1"/>
      <dgm:spPr/>
      <dgm:t>
        <a:bodyPr/>
        <a:lstStyle/>
        <a:p>
          <a:endParaRPr lang="sv-SE" sz="3600" dirty="0"/>
        </a:p>
      </dgm:t>
    </dgm:pt>
    <dgm:pt modelId="{3C8163CB-5CCC-4C8B-97F9-5A533E6F50EC}" type="parTrans" cxnId="{12A8E05E-3DB2-47F9-87D2-0774A4652E20}">
      <dgm:prSet/>
      <dgm:spPr/>
      <dgm:t>
        <a:bodyPr/>
        <a:lstStyle/>
        <a:p>
          <a:endParaRPr lang="sv-SE" sz="1800"/>
        </a:p>
      </dgm:t>
    </dgm:pt>
    <dgm:pt modelId="{3F802CC6-20A5-407B-A28A-ABDC15FDE4EB}" type="sibTrans" cxnId="{12A8E05E-3DB2-47F9-87D2-0774A4652E20}">
      <dgm:prSet/>
      <dgm:spPr/>
      <dgm:t>
        <a:bodyPr/>
        <a:lstStyle/>
        <a:p>
          <a:endParaRPr lang="sv-SE" sz="1800"/>
        </a:p>
      </dgm:t>
    </dgm:pt>
    <dgm:pt modelId="{D4D47189-AAFC-4AE7-949F-B791D3C82C62}" type="pres">
      <dgm:prSet presAssocID="{A8F207C4-92D8-48E0-B6BA-088F7256FCFB}" presName="linear" presStyleCnt="0">
        <dgm:presLayoutVars>
          <dgm:animLvl val="lvl"/>
          <dgm:resizeHandles val="exact"/>
        </dgm:presLayoutVars>
      </dgm:prSet>
      <dgm:spPr/>
    </dgm:pt>
    <dgm:pt modelId="{2681B8AA-F4C4-4BB2-9C2A-D7CBE92B29A5}" type="pres">
      <dgm:prSet presAssocID="{9B6B923C-9FF0-4A9D-B221-9998E7C3E036}" presName="parentText" presStyleLbl="node1" presStyleIdx="0" presStyleCnt="3" custScaleY="104599" custLinFactNeighborY="-15079">
        <dgm:presLayoutVars>
          <dgm:chMax val="0"/>
          <dgm:bulletEnabled val="1"/>
        </dgm:presLayoutVars>
      </dgm:prSet>
      <dgm:spPr/>
    </dgm:pt>
    <dgm:pt modelId="{5DA6B67A-722D-46D6-8B6A-5FE509D47C6A}" type="pres">
      <dgm:prSet presAssocID="{38940796-6952-4D79-8EBA-510E8B0D4582}" presName="spacer" presStyleCnt="0"/>
      <dgm:spPr/>
    </dgm:pt>
    <dgm:pt modelId="{A3E412EA-07BB-4669-B64B-61646D68A278}" type="pres">
      <dgm:prSet presAssocID="{F3DCC2F1-6C14-4DB3-9088-80EA8EBA73FD}" presName="parentText" presStyleLbl="node1" presStyleIdx="1" presStyleCnt="3">
        <dgm:presLayoutVars>
          <dgm:chMax val="0"/>
          <dgm:bulletEnabled val="1"/>
        </dgm:presLayoutVars>
      </dgm:prSet>
      <dgm:spPr/>
    </dgm:pt>
    <dgm:pt modelId="{243100DE-161C-476D-8845-1249767BE458}" type="pres">
      <dgm:prSet presAssocID="{3F802CC6-20A5-407B-A28A-ABDC15FDE4EB}" presName="spacer" presStyleCnt="0"/>
      <dgm:spPr/>
    </dgm:pt>
    <dgm:pt modelId="{F7440AA1-CD67-4428-9172-6C1EFEF9F403}" type="pres">
      <dgm:prSet presAssocID="{A9D7423B-6719-4AEA-AB5E-BC419EFF2820}" presName="parentText" presStyleLbl="node1" presStyleIdx="2" presStyleCnt="3" custLinFactNeighborY="47905">
        <dgm:presLayoutVars>
          <dgm:chMax val="0"/>
          <dgm:bulletEnabled val="1"/>
        </dgm:presLayoutVars>
      </dgm:prSet>
      <dgm:spPr/>
    </dgm:pt>
  </dgm:ptLst>
  <dgm:cxnLst>
    <dgm:cxn modelId="{12A8E05E-3DB2-47F9-87D2-0774A4652E20}" srcId="{A8F207C4-92D8-48E0-B6BA-088F7256FCFB}" destId="{F3DCC2F1-6C14-4DB3-9088-80EA8EBA73FD}" srcOrd="1" destOrd="0" parTransId="{3C8163CB-5CCC-4C8B-97F9-5A533E6F50EC}" sibTransId="{3F802CC6-20A5-407B-A28A-ABDC15FDE4EB}"/>
    <dgm:cxn modelId="{4288B070-3532-4570-A44F-9C992F6DE394}" srcId="{A8F207C4-92D8-48E0-B6BA-088F7256FCFB}" destId="{9B6B923C-9FF0-4A9D-B221-9998E7C3E036}" srcOrd="0" destOrd="0" parTransId="{F6FB673E-6F88-4964-9821-70F6700375D0}" sibTransId="{38940796-6952-4D79-8EBA-510E8B0D4582}"/>
    <dgm:cxn modelId="{557BD081-0967-44A9-A01C-9EBF0A5E7531}" srcId="{A8F207C4-92D8-48E0-B6BA-088F7256FCFB}" destId="{A9D7423B-6719-4AEA-AB5E-BC419EFF2820}" srcOrd="2" destOrd="0" parTransId="{C9F34EAF-2AD0-442A-909E-38B867009E4B}" sibTransId="{227FA59B-DB6D-4860-B928-4A1BE658DF03}"/>
    <dgm:cxn modelId="{43463798-C601-43E4-AA4D-63BC1547696B}" type="presOf" srcId="{A9D7423B-6719-4AEA-AB5E-BC419EFF2820}" destId="{F7440AA1-CD67-4428-9172-6C1EFEF9F403}" srcOrd="0" destOrd="0" presId="urn:microsoft.com/office/officeart/2005/8/layout/vList2"/>
    <dgm:cxn modelId="{A933BDBA-FFEE-4F47-934B-E33A4F8D1E50}" type="presOf" srcId="{A8F207C4-92D8-48E0-B6BA-088F7256FCFB}" destId="{D4D47189-AAFC-4AE7-949F-B791D3C82C62}" srcOrd="0" destOrd="0" presId="urn:microsoft.com/office/officeart/2005/8/layout/vList2"/>
    <dgm:cxn modelId="{962148CE-BBD4-4AB8-A1D9-02940BAA2AEB}" type="presOf" srcId="{F3DCC2F1-6C14-4DB3-9088-80EA8EBA73FD}" destId="{A3E412EA-07BB-4669-B64B-61646D68A278}" srcOrd="0" destOrd="0" presId="urn:microsoft.com/office/officeart/2005/8/layout/vList2"/>
    <dgm:cxn modelId="{9C96C3F3-AB97-45B7-BE59-220439285ECE}" type="presOf" srcId="{9B6B923C-9FF0-4A9D-B221-9998E7C3E036}" destId="{2681B8AA-F4C4-4BB2-9C2A-D7CBE92B29A5}" srcOrd="0" destOrd="0" presId="urn:microsoft.com/office/officeart/2005/8/layout/vList2"/>
    <dgm:cxn modelId="{0E71B24B-4F23-4A32-9050-5AB38AB6BE0B}" type="presParOf" srcId="{D4D47189-AAFC-4AE7-949F-B791D3C82C62}" destId="{2681B8AA-F4C4-4BB2-9C2A-D7CBE92B29A5}" srcOrd="0" destOrd="0" presId="urn:microsoft.com/office/officeart/2005/8/layout/vList2"/>
    <dgm:cxn modelId="{DF745525-531A-4D0C-9CC5-1B28E304645C}" type="presParOf" srcId="{D4D47189-AAFC-4AE7-949F-B791D3C82C62}" destId="{5DA6B67A-722D-46D6-8B6A-5FE509D47C6A}" srcOrd="1" destOrd="0" presId="urn:microsoft.com/office/officeart/2005/8/layout/vList2"/>
    <dgm:cxn modelId="{23037838-B4A6-4E4B-82F4-3AF6BD934C87}" type="presParOf" srcId="{D4D47189-AAFC-4AE7-949F-B791D3C82C62}" destId="{A3E412EA-07BB-4669-B64B-61646D68A278}" srcOrd="2" destOrd="0" presId="urn:microsoft.com/office/officeart/2005/8/layout/vList2"/>
    <dgm:cxn modelId="{EBED0F12-D315-4DA7-98A7-8CB25F2094B8}" type="presParOf" srcId="{D4D47189-AAFC-4AE7-949F-B791D3C82C62}" destId="{243100DE-161C-476D-8845-1249767BE458}" srcOrd="3" destOrd="0" presId="urn:microsoft.com/office/officeart/2005/8/layout/vList2"/>
    <dgm:cxn modelId="{53B06E2E-6B62-40B3-8089-4B071331714F}" type="presParOf" srcId="{D4D47189-AAFC-4AE7-949F-B791D3C82C62}" destId="{F7440AA1-CD67-4428-9172-6C1EFEF9F4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F207C4-92D8-48E0-B6BA-088F7256FCF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B6B923C-9FF0-4A9D-B221-9998E7C3E036}">
      <dgm:prSet custT="1"/>
      <dgm:spPr/>
      <dgm:t>
        <a:bodyPr/>
        <a:lstStyle/>
        <a:p>
          <a:endParaRPr lang="en-US" sz="3200" dirty="0">
            <a:solidFill>
              <a:schemeClr val="bg1"/>
            </a:solidFill>
            <a:latin typeface="+mj-lt"/>
          </a:endParaRPr>
        </a:p>
      </dgm:t>
    </dgm:pt>
    <dgm:pt modelId="{F6FB673E-6F88-4964-9821-70F6700375D0}" type="parTrans" cxnId="{4288B070-3532-4570-A44F-9C992F6DE394}">
      <dgm:prSet/>
      <dgm:spPr/>
      <dgm:t>
        <a:bodyPr/>
        <a:lstStyle/>
        <a:p>
          <a:endParaRPr lang="en-US" sz="2000">
            <a:solidFill>
              <a:schemeClr val="bg1"/>
            </a:solidFill>
            <a:latin typeface="+mj-lt"/>
          </a:endParaRPr>
        </a:p>
      </dgm:t>
    </dgm:pt>
    <dgm:pt modelId="{38940796-6952-4D79-8EBA-510E8B0D4582}" type="sibTrans" cxnId="{4288B070-3532-4570-A44F-9C992F6DE394}">
      <dgm:prSet/>
      <dgm:spPr/>
      <dgm:t>
        <a:bodyPr/>
        <a:lstStyle/>
        <a:p>
          <a:endParaRPr lang="en-US" sz="2000">
            <a:solidFill>
              <a:schemeClr val="bg1"/>
            </a:solidFill>
            <a:latin typeface="+mj-lt"/>
          </a:endParaRPr>
        </a:p>
      </dgm:t>
    </dgm:pt>
    <dgm:pt modelId="{A9D7423B-6719-4AEA-AB5E-BC419EFF2820}">
      <dgm:prSet custT="1"/>
      <dgm:spPr/>
      <dgm:t>
        <a:bodyPr/>
        <a:lstStyle/>
        <a:p>
          <a:endParaRPr lang="en-US" sz="3200" dirty="0">
            <a:solidFill>
              <a:schemeClr val="bg1"/>
            </a:solidFill>
            <a:latin typeface="+mj-lt"/>
          </a:endParaRPr>
        </a:p>
      </dgm:t>
    </dgm:pt>
    <dgm:pt modelId="{C9F34EAF-2AD0-442A-909E-38B867009E4B}" type="parTrans" cxnId="{557BD081-0967-44A9-A01C-9EBF0A5E7531}">
      <dgm:prSet/>
      <dgm:spPr/>
      <dgm:t>
        <a:bodyPr/>
        <a:lstStyle/>
        <a:p>
          <a:endParaRPr lang="en-US" sz="2000">
            <a:solidFill>
              <a:schemeClr val="bg1"/>
            </a:solidFill>
            <a:latin typeface="+mj-lt"/>
          </a:endParaRPr>
        </a:p>
      </dgm:t>
    </dgm:pt>
    <dgm:pt modelId="{227FA59B-DB6D-4860-B928-4A1BE658DF03}" type="sibTrans" cxnId="{557BD081-0967-44A9-A01C-9EBF0A5E7531}">
      <dgm:prSet/>
      <dgm:spPr/>
      <dgm:t>
        <a:bodyPr/>
        <a:lstStyle/>
        <a:p>
          <a:endParaRPr lang="en-US" sz="2000">
            <a:solidFill>
              <a:schemeClr val="bg1"/>
            </a:solidFill>
            <a:latin typeface="+mj-lt"/>
          </a:endParaRPr>
        </a:p>
      </dgm:t>
    </dgm:pt>
    <dgm:pt modelId="{F3DCC2F1-6C14-4DB3-9088-80EA8EBA73FD}">
      <dgm:prSet custT="1"/>
      <dgm:spPr/>
      <dgm:t>
        <a:bodyPr/>
        <a:lstStyle/>
        <a:p>
          <a:endParaRPr lang="sv-SE" sz="3200" dirty="0">
            <a:solidFill>
              <a:schemeClr val="bg1"/>
            </a:solidFill>
            <a:latin typeface="+mj-lt"/>
          </a:endParaRPr>
        </a:p>
      </dgm:t>
    </dgm:pt>
    <dgm:pt modelId="{3C8163CB-5CCC-4C8B-97F9-5A533E6F50EC}" type="parTrans" cxnId="{12A8E05E-3DB2-47F9-87D2-0774A4652E20}">
      <dgm:prSet/>
      <dgm:spPr/>
      <dgm:t>
        <a:bodyPr/>
        <a:lstStyle/>
        <a:p>
          <a:endParaRPr lang="sv-SE" sz="2000">
            <a:solidFill>
              <a:schemeClr val="bg1"/>
            </a:solidFill>
            <a:latin typeface="+mj-lt"/>
          </a:endParaRPr>
        </a:p>
      </dgm:t>
    </dgm:pt>
    <dgm:pt modelId="{3F802CC6-20A5-407B-A28A-ABDC15FDE4EB}" type="sibTrans" cxnId="{12A8E05E-3DB2-47F9-87D2-0774A4652E20}">
      <dgm:prSet/>
      <dgm:spPr/>
      <dgm:t>
        <a:bodyPr/>
        <a:lstStyle/>
        <a:p>
          <a:endParaRPr lang="sv-SE" sz="2000">
            <a:solidFill>
              <a:schemeClr val="bg1"/>
            </a:solidFill>
            <a:latin typeface="+mj-lt"/>
          </a:endParaRPr>
        </a:p>
      </dgm:t>
    </dgm:pt>
    <dgm:pt modelId="{43236DA3-BDDA-467C-82F1-9B8EC197D8DD}">
      <dgm:prSet custT="1"/>
      <dgm:spPr/>
      <dgm:t>
        <a:bodyPr/>
        <a:lstStyle/>
        <a:p>
          <a:endParaRPr lang="en-US" sz="3200" dirty="0">
            <a:solidFill>
              <a:schemeClr val="bg1"/>
            </a:solidFill>
            <a:latin typeface="+mj-lt"/>
          </a:endParaRPr>
        </a:p>
      </dgm:t>
    </dgm:pt>
    <dgm:pt modelId="{03B69DB4-6C69-4C95-BEE8-EFF0DAE4FE06}" type="parTrans" cxnId="{C0D2690B-4673-4925-A3FB-EFCA1A94028F}">
      <dgm:prSet/>
      <dgm:spPr/>
      <dgm:t>
        <a:bodyPr/>
        <a:lstStyle/>
        <a:p>
          <a:endParaRPr lang="sv-SE" sz="2000">
            <a:solidFill>
              <a:schemeClr val="bg1"/>
            </a:solidFill>
            <a:latin typeface="+mj-lt"/>
          </a:endParaRPr>
        </a:p>
      </dgm:t>
    </dgm:pt>
    <dgm:pt modelId="{D2D28A5E-B9AA-473D-97A0-C0CECBF52088}" type="sibTrans" cxnId="{C0D2690B-4673-4925-A3FB-EFCA1A94028F}">
      <dgm:prSet/>
      <dgm:spPr/>
      <dgm:t>
        <a:bodyPr/>
        <a:lstStyle/>
        <a:p>
          <a:endParaRPr lang="sv-SE" sz="2000">
            <a:solidFill>
              <a:schemeClr val="bg1"/>
            </a:solidFill>
            <a:latin typeface="+mj-lt"/>
          </a:endParaRPr>
        </a:p>
      </dgm:t>
    </dgm:pt>
    <dgm:pt modelId="{D4D47189-AAFC-4AE7-949F-B791D3C82C62}" type="pres">
      <dgm:prSet presAssocID="{A8F207C4-92D8-48E0-B6BA-088F7256FCFB}" presName="linear" presStyleCnt="0">
        <dgm:presLayoutVars>
          <dgm:animLvl val="lvl"/>
          <dgm:resizeHandles val="exact"/>
        </dgm:presLayoutVars>
      </dgm:prSet>
      <dgm:spPr/>
    </dgm:pt>
    <dgm:pt modelId="{2681B8AA-F4C4-4BB2-9C2A-D7CBE92B29A5}" type="pres">
      <dgm:prSet presAssocID="{9B6B923C-9FF0-4A9D-B221-9998E7C3E036}" presName="parentText" presStyleLbl="node1" presStyleIdx="0" presStyleCnt="4" custScaleY="179487" custLinFactNeighborX="-6079" custLinFactNeighborY="-64359">
        <dgm:presLayoutVars>
          <dgm:chMax val="0"/>
          <dgm:bulletEnabled val="1"/>
        </dgm:presLayoutVars>
      </dgm:prSet>
      <dgm:spPr/>
    </dgm:pt>
    <dgm:pt modelId="{5DA6B67A-722D-46D6-8B6A-5FE509D47C6A}" type="pres">
      <dgm:prSet presAssocID="{38940796-6952-4D79-8EBA-510E8B0D4582}" presName="spacer" presStyleCnt="0"/>
      <dgm:spPr/>
    </dgm:pt>
    <dgm:pt modelId="{A3E412EA-07BB-4669-B64B-61646D68A278}" type="pres">
      <dgm:prSet presAssocID="{F3DCC2F1-6C14-4DB3-9088-80EA8EBA73FD}" presName="parentText" presStyleLbl="node1" presStyleIdx="1" presStyleCnt="4" custScaleY="187679" custLinFactNeighborY="-44964">
        <dgm:presLayoutVars>
          <dgm:chMax val="0"/>
          <dgm:bulletEnabled val="1"/>
        </dgm:presLayoutVars>
      </dgm:prSet>
      <dgm:spPr/>
    </dgm:pt>
    <dgm:pt modelId="{243100DE-161C-476D-8845-1249767BE458}" type="pres">
      <dgm:prSet presAssocID="{3F802CC6-20A5-407B-A28A-ABDC15FDE4EB}" presName="spacer" presStyleCnt="0"/>
      <dgm:spPr/>
    </dgm:pt>
    <dgm:pt modelId="{F7440AA1-CD67-4428-9172-6C1EFEF9F403}" type="pres">
      <dgm:prSet presAssocID="{A9D7423B-6719-4AEA-AB5E-BC419EFF2820}" presName="parentText" presStyleLbl="node1" presStyleIdx="2" presStyleCnt="4" custScaleY="182209" custLinFactNeighborY="-68190">
        <dgm:presLayoutVars>
          <dgm:chMax val="0"/>
          <dgm:bulletEnabled val="1"/>
        </dgm:presLayoutVars>
      </dgm:prSet>
      <dgm:spPr/>
    </dgm:pt>
    <dgm:pt modelId="{78C35A27-4AA5-48AC-BE6B-B85DE04F07BA}" type="pres">
      <dgm:prSet presAssocID="{227FA59B-DB6D-4860-B928-4A1BE658DF03}" presName="spacer" presStyleCnt="0"/>
      <dgm:spPr/>
    </dgm:pt>
    <dgm:pt modelId="{CD1C34BE-13B3-4832-B52D-5CA414C976AD}" type="pres">
      <dgm:prSet presAssocID="{43236DA3-BDDA-467C-82F1-9B8EC197D8DD}" presName="parentText" presStyleLbl="node1" presStyleIdx="3" presStyleCnt="4" custScaleY="184111" custLinFactNeighborY="-82442">
        <dgm:presLayoutVars>
          <dgm:chMax val="0"/>
          <dgm:bulletEnabled val="1"/>
        </dgm:presLayoutVars>
      </dgm:prSet>
      <dgm:spPr/>
    </dgm:pt>
  </dgm:ptLst>
  <dgm:cxnLst>
    <dgm:cxn modelId="{C0D2690B-4673-4925-A3FB-EFCA1A94028F}" srcId="{A8F207C4-92D8-48E0-B6BA-088F7256FCFB}" destId="{43236DA3-BDDA-467C-82F1-9B8EC197D8DD}" srcOrd="3" destOrd="0" parTransId="{03B69DB4-6C69-4C95-BEE8-EFF0DAE4FE06}" sibTransId="{D2D28A5E-B9AA-473D-97A0-C0CECBF52088}"/>
    <dgm:cxn modelId="{12A8E05E-3DB2-47F9-87D2-0774A4652E20}" srcId="{A8F207C4-92D8-48E0-B6BA-088F7256FCFB}" destId="{F3DCC2F1-6C14-4DB3-9088-80EA8EBA73FD}" srcOrd="1" destOrd="0" parTransId="{3C8163CB-5CCC-4C8B-97F9-5A533E6F50EC}" sibTransId="{3F802CC6-20A5-407B-A28A-ABDC15FDE4EB}"/>
    <dgm:cxn modelId="{4288B070-3532-4570-A44F-9C992F6DE394}" srcId="{A8F207C4-92D8-48E0-B6BA-088F7256FCFB}" destId="{9B6B923C-9FF0-4A9D-B221-9998E7C3E036}" srcOrd="0" destOrd="0" parTransId="{F6FB673E-6F88-4964-9821-70F6700375D0}" sibTransId="{38940796-6952-4D79-8EBA-510E8B0D4582}"/>
    <dgm:cxn modelId="{557BD081-0967-44A9-A01C-9EBF0A5E7531}" srcId="{A8F207C4-92D8-48E0-B6BA-088F7256FCFB}" destId="{A9D7423B-6719-4AEA-AB5E-BC419EFF2820}" srcOrd="2" destOrd="0" parTransId="{C9F34EAF-2AD0-442A-909E-38B867009E4B}" sibTransId="{227FA59B-DB6D-4860-B928-4A1BE658DF03}"/>
    <dgm:cxn modelId="{43463798-C601-43E4-AA4D-63BC1547696B}" type="presOf" srcId="{A9D7423B-6719-4AEA-AB5E-BC419EFF2820}" destId="{F7440AA1-CD67-4428-9172-6C1EFEF9F403}" srcOrd="0" destOrd="0" presId="urn:microsoft.com/office/officeart/2005/8/layout/vList2"/>
    <dgm:cxn modelId="{1F7226BA-2AB7-4F94-87B5-B84665722A68}" type="presOf" srcId="{43236DA3-BDDA-467C-82F1-9B8EC197D8DD}" destId="{CD1C34BE-13B3-4832-B52D-5CA414C976AD}" srcOrd="0" destOrd="0" presId="urn:microsoft.com/office/officeart/2005/8/layout/vList2"/>
    <dgm:cxn modelId="{A933BDBA-FFEE-4F47-934B-E33A4F8D1E50}" type="presOf" srcId="{A8F207C4-92D8-48E0-B6BA-088F7256FCFB}" destId="{D4D47189-AAFC-4AE7-949F-B791D3C82C62}" srcOrd="0" destOrd="0" presId="urn:microsoft.com/office/officeart/2005/8/layout/vList2"/>
    <dgm:cxn modelId="{962148CE-BBD4-4AB8-A1D9-02940BAA2AEB}" type="presOf" srcId="{F3DCC2F1-6C14-4DB3-9088-80EA8EBA73FD}" destId="{A3E412EA-07BB-4669-B64B-61646D68A278}" srcOrd="0" destOrd="0" presId="urn:microsoft.com/office/officeart/2005/8/layout/vList2"/>
    <dgm:cxn modelId="{9C96C3F3-AB97-45B7-BE59-220439285ECE}" type="presOf" srcId="{9B6B923C-9FF0-4A9D-B221-9998E7C3E036}" destId="{2681B8AA-F4C4-4BB2-9C2A-D7CBE92B29A5}" srcOrd="0" destOrd="0" presId="urn:microsoft.com/office/officeart/2005/8/layout/vList2"/>
    <dgm:cxn modelId="{0E71B24B-4F23-4A32-9050-5AB38AB6BE0B}" type="presParOf" srcId="{D4D47189-AAFC-4AE7-949F-B791D3C82C62}" destId="{2681B8AA-F4C4-4BB2-9C2A-D7CBE92B29A5}" srcOrd="0" destOrd="0" presId="urn:microsoft.com/office/officeart/2005/8/layout/vList2"/>
    <dgm:cxn modelId="{DF745525-531A-4D0C-9CC5-1B28E304645C}" type="presParOf" srcId="{D4D47189-AAFC-4AE7-949F-B791D3C82C62}" destId="{5DA6B67A-722D-46D6-8B6A-5FE509D47C6A}" srcOrd="1" destOrd="0" presId="urn:microsoft.com/office/officeart/2005/8/layout/vList2"/>
    <dgm:cxn modelId="{23037838-B4A6-4E4B-82F4-3AF6BD934C87}" type="presParOf" srcId="{D4D47189-AAFC-4AE7-949F-B791D3C82C62}" destId="{A3E412EA-07BB-4669-B64B-61646D68A278}" srcOrd="2" destOrd="0" presId="urn:microsoft.com/office/officeart/2005/8/layout/vList2"/>
    <dgm:cxn modelId="{EBED0F12-D315-4DA7-98A7-8CB25F2094B8}" type="presParOf" srcId="{D4D47189-AAFC-4AE7-949F-B791D3C82C62}" destId="{243100DE-161C-476D-8845-1249767BE458}" srcOrd="3" destOrd="0" presId="urn:microsoft.com/office/officeart/2005/8/layout/vList2"/>
    <dgm:cxn modelId="{53B06E2E-6B62-40B3-8089-4B071331714F}" type="presParOf" srcId="{D4D47189-AAFC-4AE7-949F-B791D3C82C62}" destId="{F7440AA1-CD67-4428-9172-6C1EFEF9F403}" srcOrd="4" destOrd="0" presId="urn:microsoft.com/office/officeart/2005/8/layout/vList2"/>
    <dgm:cxn modelId="{60E8CA49-DF0D-45DB-AFFB-FF2F3DB45A1F}" type="presParOf" srcId="{D4D47189-AAFC-4AE7-949F-B791D3C82C62}" destId="{78C35A27-4AA5-48AC-BE6B-B85DE04F07BA}" srcOrd="5" destOrd="0" presId="urn:microsoft.com/office/officeart/2005/8/layout/vList2"/>
    <dgm:cxn modelId="{91B65758-7260-48BE-8AE7-78C31B1CC0F3}" type="presParOf" srcId="{D4D47189-AAFC-4AE7-949F-B791D3C82C62}" destId="{CD1C34BE-13B3-4832-B52D-5CA414C976A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F207C4-92D8-48E0-B6BA-088F7256FCF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B6B923C-9FF0-4A9D-B221-9998E7C3E036}">
      <dgm:prSet custT="1"/>
      <dgm:spPr/>
      <dgm:t>
        <a:bodyPr/>
        <a:lstStyle/>
        <a:p>
          <a:endParaRPr lang="en-US" sz="3600" dirty="0"/>
        </a:p>
      </dgm:t>
    </dgm:pt>
    <dgm:pt modelId="{F6FB673E-6F88-4964-9821-70F6700375D0}" type="parTrans" cxnId="{4288B070-3532-4570-A44F-9C992F6DE394}">
      <dgm:prSet/>
      <dgm:spPr/>
      <dgm:t>
        <a:bodyPr/>
        <a:lstStyle/>
        <a:p>
          <a:endParaRPr lang="en-US" sz="1200"/>
        </a:p>
      </dgm:t>
    </dgm:pt>
    <dgm:pt modelId="{38940796-6952-4D79-8EBA-510E8B0D4582}" type="sibTrans" cxnId="{4288B070-3532-4570-A44F-9C992F6DE394}">
      <dgm:prSet/>
      <dgm:spPr/>
      <dgm:t>
        <a:bodyPr/>
        <a:lstStyle/>
        <a:p>
          <a:endParaRPr lang="en-US" sz="1200"/>
        </a:p>
      </dgm:t>
    </dgm:pt>
    <dgm:pt modelId="{A9D7423B-6719-4AEA-AB5E-BC419EFF2820}">
      <dgm:prSet custT="1"/>
      <dgm:spPr/>
      <dgm:t>
        <a:bodyPr/>
        <a:lstStyle/>
        <a:p>
          <a:endParaRPr lang="en-US" sz="3600" dirty="0"/>
        </a:p>
      </dgm:t>
    </dgm:pt>
    <dgm:pt modelId="{C9F34EAF-2AD0-442A-909E-38B867009E4B}" type="parTrans" cxnId="{557BD081-0967-44A9-A01C-9EBF0A5E7531}">
      <dgm:prSet/>
      <dgm:spPr/>
      <dgm:t>
        <a:bodyPr/>
        <a:lstStyle/>
        <a:p>
          <a:endParaRPr lang="en-US" sz="1200"/>
        </a:p>
      </dgm:t>
    </dgm:pt>
    <dgm:pt modelId="{227FA59B-DB6D-4860-B928-4A1BE658DF03}" type="sibTrans" cxnId="{557BD081-0967-44A9-A01C-9EBF0A5E7531}">
      <dgm:prSet/>
      <dgm:spPr/>
      <dgm:t>
        <a:bodyPr/>
        <a:lstStyle/>
        <a:p>
          <a:endParaRPr lang="en-US" sz="1200"/>
        </a:p>
      </dgm:t>
    </dgm:pt>
    <dgm:pt modelId="{F3DCC2F1-6C14-4DB3-9088-80EA8EBA73FD}">
      <dgm:prSet custT="1"/>
      <dgm:spPr/>
      <dgm:t>
        <a:bodyPr/>
        <a:lstStyle/>
        <a:p>
          <a:endParaRPr lang="sv-SE" sz="3600" dirty="0"/>
        </a:p>
      </dgm:t>
    </dgm:pt>
    <dgm:pt modelId="{3C8163CB-5CCC-4C8B-97F9-5A533E6F50EC}" type="parTrans" cxnId="{12A8E05E-3DB2-47F9-87D2-0774A4652E20}">
      <dgm:prSet/>
      <dgm:spPr/>
      <dgm:t>
        <a:bodyPr/>
        <a:lstStyle/>
        <a:p>
          <a:endParaRPr lang="sv-SE" sz="1200"/>
        </a:p>
      </dgm:t>
    </dgm:pt>
    <dgm:pt modelId="{3F802CC6-20A5-407B-A28A-ABDC15FDE4EB}" type="sibTrans" cxnId="{12A8E05E-3DB2-47F9-87D2-0774A4652E20}">
      <dgm:prSet/>
      <dgm:spPr/>
      <dgm:t>
        <a:bodyPr/>
        <a:lstStyle/>
        <a:p>
          <a:endParaRPr lang="sv-SE" sz="1200"/>
        </a:p>
      </dgm:t>
    </dgm:pt>
    <dgm:pt modelId="{D4D47189-AAFC-4AE7-949F-B791D3C82C62}" type="pres">
      <dgm:prSet presAssocID="{A8F207C4-92D8-48E0-B6BA-088F7256FCFB}" presName="linear" presStyleCnt="0">
        <dgm:presLayoutVars>
          <dgm:animLvl val="lvl"/>
          <dgm:resizeHandles val="exact"/>
        </dgm:presLayoutVars>
      </dgm:prSet>
      <dgm:spPr/>
    </dgm:pt>
    <dgm:pt modelId="{2681B8AA-F4C4-4BB2-9C2A-D7CBE92B29A5}" type="pres">
      <dgm:prSet presAssocID="{9B6B923C-9FF0-4A9D-B221-9998E7C3E036}" presName="parentText" presStyleLbl="node1" presStyleIdx="0" presStyleCnt="3">
        <dgm:presLayoutVars>
          <dgm:chMax val="0"/>
          <dgm:bulletEnabled val="1"/>
        </dgm:presLayoutVars>
      </dgm:prSet>
      <dgm:spPr/>
    </dgm:pt>
    <dgm:pt modelId="{5DA6B67A-722D-46D6-8B6A-5FE509D47C6A}" type="pres">
      <dgm:prSet presAssocID="{38940796-6952-4D79-8EBA-510E8B0D4582}" presName="spacer" presStyleCnt="0"/>
      <dgm:spPr/>
    </dgm:pt>
    <dgm:pt modelId="{A3E412EA-07BB-4669-B64B-61646D68A278}" type="pres">
      <dgm:prSet presAssocID="{F3DCC2F1-6C14-4DB3-9088-80EA8EBA73FD}" presName="parentText" presStyleLbl="node1" presStyleIdx="1" presStyleCnt="3">
        <dgm:presLayoutVars>
          <dgm:chMax val="0"/>
          <dgm:bulletEnabled val="1"/>
        </dgm:presLayoutVars>
      </dgm:prSet>
      <dgm:spPr/>
    </dgm:pt>
    <dgm:pt modelId="{243100DE-161C-476D-8845-1249767BE458}" type="pres">
      <dgm:prSet presAssocID="{3F802CC6-20A5-407B-A28A-ABDC15FDE4EB}" presName="spacer" presStyleCnt="0"/>
      <dgm:spPr/>
    </dgm:pt>
    <dgm:pt modelId="{F7440AA1-CD67-4428-9172-6C1EFEF9F403}" type="pres">
      <dgm:prSet presAssocID="{A9D7423B-6719-4AEA-AB5E-BC419EFF2820}" presName="parentText" presStyleLbl="node1" presStyleIdx="2" presStyleCnt="3">
        <dgm:presLayoutVars>
          <dgm:chMax val="0"/>
          <dgm:bulletEnabled val="1"/>
        </dgm:presLayoutVars>
      </dgm:prSet>
      <dgm:spPr/>
    </dgm:pt>
  </dgm:ptLst>
  <dgm:cxnLst>
    <dgm:cxn modelId="{12A8E05E-3DB2-47F9-87D2-0774A4652E20}" srcId="{A8F207C4-92D8-48E0-B6BA-088F7256FCFB}" destId="{F3DCC2F1-6C14-4DB3-9088-80EA8EBA73FD}" srcOrd="1" destOrd="0" parTransId="{3C8163CB-5CCC-4C8B-97F9-5A533E6F50EC}" sibTransId="{3F802CC6-20A5-407B-A28A-ABDC15FDE4EB}"/>
    <dgm:cxn modelId="{4288B070-3532-4570-A44F-9C992F6DE394}" srcId="{A8F207C4-92D8-48E0-B6BA-088F7256FCFB}" destId="{9B6B923C-9FF0-4A9D-B221-9998E7C3E036}" srcOrd="0" destOrd="0" parTransId="{F6FB673E-6F88-4964-9821-70F6700375D0}" sibTransId="{38940796-6952-4D79-8EBA-510E8B0D4582}"/>
    <dgm:cxn modelId="{557BD081-0967-44A9-A01C-9EBF0A5E7531}" srcId="{A8F207C4-92D8-48E0-B6BA-088F7256FCFB}" destId="{A9D7423B-6719-4AEA-AB5E-BC419EFF2820}" srcOrd="2" destOrd="0" parTransId="{C9F34EAF-2AD0-442A-909E-38B867009E4B}" sibTransId="{227FA59B-DB6D-4860-B928-4A1BE658DF03}"/>
    <dgm:cxn modelId="{43463798-C601-43E4-AA4D-63BC1547696B}" type="presOf" srcId="{A9D7423B-6719-4AEA-AB5E-BC419EFF2820}" destId="{F7440AA1-CD67-4428-9172-6C1EFEF9F403}" srcOrd="0" destOrd="0" presId="urn:microsoft.com/office/officeart/2005/8/layout/vList2"/>
    <dgm:cxn modelId="{A933BDBA-FFEE-4F47-934B-E33A4F8D1E50}" type="presOf" srcId="{A8F207C4-92D8-48E0-B6BA-088F7256FCFB}" destId="{D4D47189-AAFC-4AE7-949F-B791D3C82C62}" srcOrd="0" destOrd="0" presId="urn:microsoft.com/office/officeart/2005/8/layout/vList2"/>
    <dgm:cxn modelId="{962148CE-BBD4-4AB8-A1D9-02940BAA2AEB}" type="presOf" srcId="{F3DCC2F1-6C14-4DB3-9088-80EA8EBA73FD}" destId="{A3E412EA-07BB-4669-B64B-61646D68A278}" srcOrd="0" destOrd="0" presId="urn:microsoft.com/office/officeart/2005/8/layout/vList2"/>
    <dgm:cxn modelId="{9C96C3F3-AB97-45B7-BE59-220439285ECE}" type="presOf" srcId="{9B6B923C-9FF0-4A9D-B221-9998E7C3E036}" destId="{2681B8AA-F4C4-4BB2-9C2A-D7CBE92B29A5}" srcOrd="0" destOrd="0" presId="urn:microsoft.com/office/officeart/2005/8/layout/vList2"/>
    <dgm:cxn modelId="{0E71B24B-4F23-4A32-9050-5AB38AB6BE0B}" type="presParOf" srcId="{D4D47189-AAFC-4AE7-949F-B791D3C82C62}" destId="{2681B8AA-F4C4-4BB2-9C2A-D7CBE92B29A5}" srcOrd="0" destOrd="0" presId="urn:microsoft.com/office/officeart/2005/8/layout/vList2"/>
    <dgm:cxn modelId="{DF745525-531A-4D0C-9CC5-1B28E304645C}" type="presParOf" srcId="{D4D47189-AAFC-4AE7-949F-B791D3C82C62}" destId="{5DA6B67A-722D-46D6-8B6A-5FE509D47C6A}" srcOrd="1" destOrd="0" presId="urn:microsoft.com/office/officeart/2005/8/layout/vList2"/>
    <dgm:cxn modelId="{23037838-B4A6-4E4B-82F4-3AF6BD934C87}" type="presParOf" srcId="{D4D47189-AAFC-4AE7-949F-B791D3C82C62}" destId="{A3E412EA-07BB-4669-B64B-61646D68A278}" srcOrd="2" destOrd="0" presId="urn:microsoft.com/office/officeart/2005/8/layout/vList2"/>
    <dgm:cxn modelId="{EBED0F12-D315-4DA7-98A7-8CB25F2094B8}" type="presParOf" srcId="{D4D47189-AAFC-4AE7-949F-B791D3C82C62}" destId="{243100DE-161C-476D-8845-1249767BE458}" srcOrd="3" destOrd="0" presId="urn:microsoft.com/office/officeart/2005/8/layout/vList2"/>
    <dgm:cxn modelId="{53B06E2E-6B62-40B3-8089-4B071331714F}" type="presParOf" srcId="{D4D47189-AAFC-4AE7-949F-B791D3C82C62}" destId="{F7440AA1-CD67-4428-9172-6C1EFEF9F4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B8AA-F4C4-4BB2-9C2A-D7CBE92B29A5}">
      <dsp:nvSpPr>
        <dsp:cNvPr id="0" name=""/>
        <dsp:cNvSpPr/>
      </dsp:nvSpPr>
      <dsp:spPr>
        <a:xfrm>
          <a:off x="0" y="0"/>
          <a:ext cx="9618133" cy="81899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endParaRPr lang="en-US" sz="3500" kern="1200" dirty="0"/>
        </a:p>
      </dsp:txBody>
      <dsp:txXfrm>
        <a:off x="39980" y="39980"/>
        <a:ext cx="9538173" cy="739039"/>
      </dsp:txXfrm>
    </dsp:sp>
    <dsp:sp modelId="{A3E412EA-07BB-4669-B64B-61646D68A278}">
      <dsp:nvSpPr>
        <dsp:cNvPr id="0" name=""/>
        <dsp:cNvSpPr/>
      </dsp:nvSpPr>
      <dsp:spPr>
        <a:xfrm>
          <a:off x="0" y="933546"/>
          <a:ext cx="9618133" cy="818999"/>
        </a:xfrm>
        <a:prstGeom prst="round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dirty="0"/>
            <a:t> </a:t>
          </a:r>
          <a:endParaRPr lang="sv-SE" sz="3500" kern="1200" dirty="0"/>
        </a:p>
      </dsp:txBody>
      <dsp:txXfrm>
        <a:off x="39980" y="973526"/>
        <a:ext cx="9538173" cy="739039"/>
      </dsp:txXfrm>
    </dsp:sp>
    <dsp:sp modelId="{F7440AA1-CD67-4428-9172-6C1EFEF9F403}">
      <dsp:nvSpPr>
        <dsp:cNvPr id="0" name=""/>
        <dsp:cNvSpPr/>
      </dsp:nvSpPr>
      <dsp:spPr>
        <a:xfrm>
          <a:off x="0" y="1853346"/>
          <a:ext cx="9618133" cy="818999"/>
        </a:xfrm>
        <a:prstGeom prst="round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endParaRPr lang="en-US" sz="3500" kern="1200" dirty="0"/>
        </a:p>
      </dsp:txBody>
      <dsp:txXfrm>
        <a:off x="39980" y="1893326"/>
        <a:ext cx="9538173" cy="739039"/>
      </dsp:txXfrm>
    </dsp:sp>
    <dsp:sp modelId="{C2968943-95C6-4713-8420-FE6C8A4D701F}">
      <dsp:nvSpPr>
        <dsp:cNvPr id="0" name=""/>
        <dsp:cNvSpPr/>
      </dsp:nvSpPr>
      <dsp:spPr>
        <a:xfrm>
          <a:off x="0" y="2750493"/>
          <a:ext cx="9618133" cy="818999"/>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endParaRPr lang="en-US" sz="3500" kern="1200" dirty="0"/>
        </a:p>
      </dsp:txBody>
      <dsp:txXfrm>
        <a:off x="39980" y="2790473"/>
        <a:ext cx="9538173" cy="739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B8AA-F4C4-4BB2-9C2A-D7CBE92B29A5}">
      <dsp:nvSpPr>
        <dsp:cNvPr id="0" name=""/>
        <dsp:cNvSpPr/>
      </dsp:nvSpPr>
      <dsp:spPr>
        <a:xfrm>
          <a:off x="0" y="0"/>
          <a:ext cx="8352225" cy="117139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kern="1200" dirty="0"/>
        </a:p>
      </dsp:txBody>
      <dsp:txXfrm>
        <a:off x="57183" y="57183"/>
        <a:ext cx="8237859" cy="1057027"/>
      </dsp:txXfrm>
    </dsp:sp>
    <dsp:sp modelId="{8F2C7928-3BD4-4395-A513-4A37C41E9EB7}">
      <dsp:nvSpPr>
        <dsp:cNvPr id="0" name=""/>
        <dsp:cNvSpPr/>
      </dsp:nvSpPr>
      <dsp:spPr>
        <a:xfrm>
          <a:off x="0" y="1359497"/>
          <a:ext cx="8352225" cy="1158277"/>
        </a:xfrm>
        <a:prstGeom prst="roundRect">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kern="1200" dirty="0"/>
        </a:p>
      </dsp:txBody>
      <dsp:txXfrm>
        <a:off x="56542" y="1416039"/>
        <a:ext cx="8239141" cy="1045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C6E13-5C66-48BC-9C2C-5848CC5948D7}">
      <dsp:nvSpPr>
        <dsp:cNvPr id="0" name=""/>
        <dsp:cNvSpPr/>
      </dsp:nvSpPr>
      <dsp:spPr>
        <a:xfrm>
          <a:off x="4609923" y="2355"/>
          <a:ext cx="1308308" cy="850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t> </a:t>
          </a:r>
          <a:endParaRPr lang="en-US" sz="3600" kern="1200" dirty="0"/>
        </a:p>
      </dsp:txBody>
      <dsp:txXfrm>
        <a:off x="4651436" y="43868"/>
        <a:ext cx="1225282" cy="767374"/>
      </dsp:txXfrm>
    </dsp:sp>
    <dsp:sp modelId="{6F937270-ACE8-4EAC-A2BA-40DB039BD2D3}">
      <dsp:nvSpPr>
        <dsp:cNvPr id="0" name=""/>
        <dsp:cNvSpPr/>
      </dsp:nvSpPr>
      <dsp:spPr>
        <a:xfrm>
          <a:off x="3259340" y="427555"/>
          <a:ext cx="4009474" cy="4009474"/>
        </a:xfrm>
        <a:custGeom>
          <a:avLst/>
          <a:gdLst/>
          <a:ahLst/>
          <a:cxnLst/>
          <a:rect l="0" t="0" r="0" b="0"/>
          <a:pathLst>
            <a:path>
              <a:moveTo>
                <a:pt x="2667265" y="112641"/>
              </a:moveTo>
              <a:arcTo wR="2004737" hR="2004737" stAng="17357880" swAng="1502566"/>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DC5495-8647-4107-8D35-5794C5D7DF7F}">
      <dsp:nvSpPr>
        <dsp:cNvPr id="0" name=""/>
        <dsp:cNvSpPr/>
      </dsp:nvSpPr>
      <dsp:spPr>
        <a:xfrm>
          <a:off x="6346076" y="1004724"/>
          <a:ext cx="1308308" cy="8504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387589" y="1046237"/>
        <a:ext cx="1225282" cy="767374"/>
      </dsp:txXfrm>
    </dsp:sp>
    <dsp:sp modelId="{A310D4B7-D7D2-4A65-BC33-5C45A4CC88E8}">
      <dsp:nvSpPr>
        <dsp:cNvPr id="0" name=""/>
        <dsp:cNvSpPr/>
      </dsp:nvSpPr>
      <dsp:spPr>
        <a:xfrm>
          <a:off x="3259340" y="427555"/>
          <a:ext cx="4009474" cy="4009474"/>
        </a:xfrm>
        <a:custGeom>
          <a:avLst/>
          <a:gdLst/>
          <a:ahLst/>
          <a:cxnLst/>
          <a:rect l="0" t="0" r="0" b="0"/>
          <a:pathLst>
            <a:path>
              <a:moveTo>
                <a:pt x="3927884" y="1438632"/>
              </a:moveTo>
              <a:arcTo wR="2004737" hR="2004737" stAng="20615850" swAng="1968300"/>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438A6F-E236-4766-9E99-E41026A1FE8E}">
      <dsp:nvSpPr>
        <dsp:cNvPr id="0" name=""/>
        <dsp:cNvSpPr/>
      </dsp:nvSpPr>
      <dsp:spPr>
        <a:xfrm>
          <a:off x="6346076" y="3009461"/>
          <a:ext cx="1308308" cy="8504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err="1"/>
        </a:p>
      </dsp:txBody>
      <dsp:txXfrm>
        <a:off x="6387589" y="3050974"/>
        <a:ext cx="1225282" cy="767374"/>
      </dsp:txXfrm>
    </dsp:sp>
    <dsp:sp modelId="{CF7A0A36-8FF0-441D-9A1E-4E23E30BD8D1}">
      <dsp:nvSpPr>
        <dsp:cNvPr id="0" name=""/>
        <dsp:cNvSpPr/>
      </dsp:nvSpPr>
      <dsp:spPr>
        <a:xfrm>
          <a:off x="3255460" y="431391"/>
          <a:ext cx="4009474" cy="4009474"/>
        </a:xfrm>
        <a:custGeom>
          <a:avLst/>
          <a:gdLst/>
          <a:ahLst/>
          <a:cxnLst/>
          <a:rect l="0" t="0" r="0" b="0"/>
          <a:pathLst>
            <a:path>
              <a:moveTo>
                <a:pt x="3409783" y="3434706"/>
              </a:moveTo>
              <a:arcTo wR="2004737" hR="2004737" stAng="2730221" swAng="1504836"/>
            </a:path>
          </a:pathLst>
        </a:custGeom>
        <a:noFill/>
        <a:ln w="1270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F46207-6BD1-47C3-8FBA-0481F2FEA766}">
      <dsp:nvSpPr>
        <dsp:cNvPr id="0" name=""/>
        <dsp:cNvSpPr/>
      </dsp:nvSpPr>
      <dsp:spPr>
        <a:xfrm>
          <a:off x="4609923" y="4014185"/>
          <a:ext cx="1308308" cy="8504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err="1"/>
        </a:p>
      </dsp:txBody>
      <dsp:txXfrm>
        <a:off x="4651436" y="4055698"/>
        <a:ext cx="1225282" cy="767374"/>
      </dsp:txXfrm>
    </dsp:sp>
    <dsp:sp modelId="{7E99F796-7DE9-4C72-BC7A-42398E1A0951}">
      <dsp:nvSpPr>
        <dsp:cNvPr id="0" name=""/>
        <dsp:cNvSpPr/>
      </dsp:nvSpPr>
      <dsp:spPr>
        <a:xfrm>
          <a:off x="3263220" y="431391"/>
          <a:ext cx="4009474" cy="4009474"/>
        </a:xfrm>
        <a:custGeom>
          <a:avLst/>
          <a:gdLst/>
          <a:ahLst/>
          <a:cxnLst/>
          <a:rect l="0" t="0" r="0" b="0"/>
          <a:pathLst>
            <a:path>
              <a:moveTo>
                <a:pt x="1338322" y="3895467"/>
              </a:moveTo>
              <a:arcTo wR="2004737" hR="2004737" stAng="6564943" swAng="1504836"/>
            </a:path>
          </a:pathLst>
        </a:custGeom>
        <a:noFill/>
        <a:ln w="1270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266C07-7376-463B-84D6-8BE5EC3FBCED}">
      <dsp:nvSpPr>
        <dsp:cNvPr id="0" name=""/>
        <dsp:cNvSpPr/>
      </dsp:nvSpPr>
      <dsp:spPr>
        <a:xfrm>
          <a:off x="2873770" y="3009461"/>
          <a:ext cx="1308308" cy="8504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915283" y="3050974"/>
        <a:ext cx="1225282" cy="767374"/>
      </dsp:txXfrm>
    </dsp:sp>
    <dsp:sp modelId="{0FDE372F-9473-457C-9ED1-428CE972277C}">
      <dsp:nvSpPr>
        <dsp:cNvPr id="0" name=""/>
        <dsp:cNvSpPr/>
      </dsp:nvSpPr>
      <dsp:spPr>
        <a:xfrm>
          <a:off x="3259340" y="427555"/>
          <a:ext cx="4009474" cy="4009474"/>
        </a:xfrm>
        <a:custGeom>
          <a:avLst/>
          <a:gdLst/>
          <a:ahLst/>
          <a:cxnLst/>
          <a:rect l="0" t="0" r="0" b="0"/>
          <a:pathLst>
            <a:path>
              <a:moveTo>
                <a:pt x="81589" y="2570841"/>
              </a:moveTo>
              <a:arcTo wR="2004737" hR="2004737" stAng="9815850" swAng="1968300"/>
            </a:path>
          </a:pathLst>
        </a:custGeom>
        <a:noFill/>
        <a:ln w="12700"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3A5A90-A5DA-4C46-B5DE-2641558791D6}">
      <dsp:nvSpPr>
        <dsp:cNvPr id="0" name=""/>
        <dsp:cNvSpPr/>
      </dsp:nvSpPr>
      <dsp:spPr>
        <a:xfrm>
          <a:off x="2873770" y="1004724"/>
          <a:ext cx="1308308" cy="850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t> </a:t>
          </a:r>
          <a:endParaRPr lang="en-US" sz="3600" kern="1200" dirty="0"/>
        </a:p>
      </dsp:txBody>
      <dsp:txXfrm>
        <a:off x="2915283" y="1046237"/>
        <a:ext cx="1225282" cy="767374"/>
      </dsp:txXfrm>
    </dsp:sp>
    <dsp:sp modelId="{16240A8C-4A03-4F55-8001-11ACB408A82B}">
      <dsp:nvSpPr>
        <dsp:cNvPr id="0" name=""/>
        <dsp:cNvSpPr/>
      </dsp:nvSpPr>
      <dsp:spPr>
        <a:xfrm>
          <a:off x="3259340" y="427555"/>
          <a:ext cx="4009474" cy="4009474"/>
        </a:xfrm>
        <a:custGeom>
          <a:avLst/>
          <a:gdLst/>
          <a:ahLst/>
          <a:cxnLst/>
          <a:rect l="0" t="0" r="0" b="0"/>
          <a:pathLst>
            <a:path>
              <a:moveTo>
                <a:pt x="603577" y="570957"/>
              </a:moveTo>
              <a:arcTo wR="2004737" hR="2004737" stAng="13539554" swAng="1502566"/>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B8AA-F4C4-4BB2-9C2A-D7CBE92B29A5}">
      <dsp:nvSpPr>
        <dsp:cNvPr id="0" name=""/>
        <dsp:cNvSpPr/>
      </dsp:nvSpPr>
      <dsp:spPr>
        <a:xfrm>
          <a:off x="0" y="0"/>
          <a:ext cx="8423103" cy="11980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kern="1200" dirty="0">
            <a:latin typeface="+mj-lt"/>
          </a:endParaRPr>
        </a:p>
      </dsp:txBody>
      <dsp:txXfrm>
        <a:off x="58485" y="58485"/>
        <a:ext cx="8306133" cy="1081110"/>
      </dsp:txXfrm>
    </dsp:sp>
    <dsp:sp modelId="{A3E412EA-07BB-4669-B64B-61646D68A278}">
      <dsp:nvSpPr>
        <dsp:cNvPr id="0" name=""/>
        <dsp:cNvSpPr/>
      </dsp:nvSpPr>
      <dsp:spPr>
        <a:xfrm>
          <a:off x="0" y="1387560"/>
          <a:ext cx="8423103" cy="119808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sv-SE" sz="3200" kern="1200" dirty="0">
            <a:latin typeface="+mj-lt"/>
          </a:endParaRPr>
        </a:p>
      </dsp:txBody>
      <dsp:txXfrm>
        <a:off x="58485" y="1446045"/>
        <a:ext cx="8306133" cy="1081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B8AA-F4C4-4BB2-9C2A-D7CBE92B29A5}">
      <dsp:nvSpPr>
        <dsp:cNvPr id="0" name=""/>
        <dsp:cNvSpPr/>
      </dsp:nvSpPr>
      <dsp:spPr>
        <a:xfrm>
          <a:off x="0" y="0"/>
          <a:ext cx="9618133" cy="115527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6396" y="56396"/>
        <a:ext cx="9505341" cy="1042483"/>
      </dsp:txXfrm>
    </dsp:sp>
    <dsp:sp modelId="{A3E412EA-07BB-4669-B64B-61646D68A278}">
      <dsp:nvSpPr>
        <dsp:cNvPr id="0" name=""/>
        <dsp:cNvSpPr/>
      </dsp:nvSpPr>
      <dsp:spPr>
        <a:xfrm>
          <a:off x="0" y="1348191"/>
          <a:ext cx="9618133" cy="1104480"/>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sv-SE" sz="3600" kern="1200" dirty="0"/>
        </a:p>
      </dsp:txBody>
      <dsp:txXfrm>
        <a:off x="53916" y="1402107"/>
        <a:ext cx="9510301" cy="996648"/>
      </dsp:txXfrm>
    </dsp:sp>
    <dsp:sp modelId="{F7440AA1-CD67-4428-9172-6C1EFEF9F403}">
      <dsp:nvSpPr>
        <dsp:cNvPr id="0" name=""/>
        <dsp:cNvSpPr/>
      </dsp:nvSpPr>
      <dsp:spPr>
        <a:xfrm>
          <a:off x="0" y="2645587"/>
          <a:ext cx="9618133" cy="110448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3916" y="2699503"/>
        <a:ext cx="9510301" cy="996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B8AA-F4C4-4BB2-9C2A-D7CBE92B29A5}">
      <dsp:nvSpPr>
        <dsp:cNvPr id="0" name=""/>
        <dsp:cNvSpPr/>
      </dsp:nvSpPr>
      <dsp:spPr>
        <a:xfrm>
          <a:off x="0" y="0"/>
          <a:ext cx="8112644" cy="100799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kern="1200" dirty="0">
            <a:solidFill>
              <a:schemeClr val="bg1"/>
            </a:solidFill>
            <a:latin typeface="+mj-lt"/>
          </a:endParaRPr>
        </a:p>
      </dsp:txBody>
      <dsp:txXfrm>
        <a:off x="49206" y="49206"/>
        <a:ext cx="8014232" cy="909586"/>
      </dsp:txXfrm>
    </dsp:sp>
    <dsp:sp modelId="{A3E412EA-07BB-4669-B64B-61646D68A278}">
      <dsp:nvSpPr>
        <dsp:cNvPr id="0" name=""/>
        <dsp:cNvSpPr/>
      </dsp:nvSpPr>
      <dsp:spPr>
        <a:xfrm>
          <a:off x="0" y="1074260"/>
          <a:ext cx="8112644" cy="1054005"/>
        </a:xfrm>
        <a:prstGeom prst="round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sv-SE" sz="3200" kern="1200" dirty="0">
            <a:solidFill>
              <a:schemeClr val="bg1"/>
            </a:solidFill>
            <a:latin typeface="+mj-lt"/>
          </a:endParaRPr>
        </a:p>
      </dsp:txBody>
      <dsp:txXfrm>
        <a:off x="51452" y="1125712"/>
        <a:ext cx="8009740" cy="951101"/>
      </dsp:txXfrm>
    </dsp:sp>
    <dsp:sp modelId="{F7440AA1-CD67-4428-9172-6C1EFEF9F403}">
      <dsp:nvSpPr>
        <dsp:cNvPr id="0" name=""/>
        <dsp:cNvSpPr/>
      </dsp:nvSpPr>
      <dsp:spPr>
        <a:xfrm>
          <a:off x="0" y="2194598"/>
          <a:ext cx="8112644" cy="1023285"/>
        </a:xfrm>
        <a:prstGeom prst="round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kern="1200" dirty="0">
            <a:solidFill>
              <a:schemeClr val="bg1"/>
            </a:solidFill>
            <a:latin typeface="+mj-lt"/>
          </a:endParaRPr>
        </a:p>
      </dsp:txBody>
      <dsp:txXfrm>
        <a:off x="49953" y="2244551"/>
        <a:ext cx="8012738" cy="923379"/>
      </dsp:txXfrm>
    </dsp:sp>
    <dsp:sp modelId="{CD1C34BE-13B3-4832-B52D-5CA414C976AD}">
      <dsp:nvSpPr>
        <dsp:cNvPr id="0" name=""/>
        <dsp:cNvSpPr/>
      </dsp:nvSpPr>
      <dsp:spPr>
        <a:xfrm>
          <a:off x="0" y="3291970"/>
          <a:ext cx="8112644" cy="1033967"/>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endParaRPr lang="en-US" sz="3200" kern="1200" dirty="0">
            <a:solidFill>
              <a:schemeClr val="bg1"/>
            </a:solidFill>
            <a:latin typeface="+mj-lt"/>
          </a:endParaRPr>
        </a:p>
      </dsp:txBody>
      <dsp:txXfrm>
        <a:off x="50474" y="3342444"/>
        <a:ext cx="8011696" cy="9330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1B8AA-F4C4-4BB2-9C2A-D7CBE92B29A5}">
      <dsp:nvSpPr>
        <dsp:cNvPr id="0" name=""/>
        <dsp:cNvSpPr/>
      </dsp:nvSpPr>
      <dsp:spPr>
        <a:xfrm>
          <a:off x="0" y="29199"/>
          <a:ext cx="8094437" cy="842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41123" y="70322"/>
        <a:ext cx="8012191" cy="760154"/>
      </dsp:txXfrm>
    </dsp:sp>
    <dsp:sp modelId="{A3E412EA-07BB-4669-B64B-61646D68A278}">
      <dsp:nvSpPr>
        <dsp:cNvPr id="0" name=""/>
        <dsp:cNvSpPr/>
      </dsp:nvSpPr>
      <dsp:spPr>
        <a:xfrm>
          <a:off x="0" y="1001200"/>
          <a:ext cx="8094437" cy="842400"/>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sv-SE" sz="3600" kern="1200" dirty="0"/>
        </a:p>
      </dsp:txBody>
      <dsp:txXfrm>
        <a:off x="41123" y="1042323"/>
        <a:ext cx="8012191" cy="760154"/>
      </dsp:txXfrm>
    </dsp:sp>
    <dsp:sp modelId="{F7440AA1-CD67-4428-9172-6C1EFEF9F403}">
      <dsp:nvSpPr>
        <dsp:cNvPr id="0" name=""/>
        <dsp:cNvSpPr/>
      </dsp:nvSpPr>
      <dsp:spPr>
        <a:xfrm>
          <a:off x="0" y="1973200"/>
          <a:ext cx="8094437" cy="84240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41123" y="2014323"/>
        <a:ext cx="8012191"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1560A13A-DB3F-4AD5-B6AF-BDA0278A0A39}" type="datetimeFigureOut">
              <a:rPr lang="sv-SE" smtClean="0"/>
              <a:t>2024-01-05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2768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60A13A-DB3F-4AD5-B6AF-BDA0278A0A39}" type="datetimeFigureOut">
              <a:rPr lang="sv-SE" smtClean="0"/>
              <a:t>2024-01-05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79601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60A13A-DB3F-4AD5-B6AF-BDA0278A0A39}" type="datetimeFigureOut">
              <a:rPr lang="sv-SE" smtClean="0"/>
              <a:t>2024-01-05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C2F05B-BAF9-488D-83DE-20A7CCFAC190}"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4140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60A13A-DB3F-4AD5-B6AF-BDA0278A0A39}" type="datetimeFigureOut">
              <a:rPr lang="sv-SE" smtClean="0"/>
              <a:t>2024-01-05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54867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60A13A-DB3F-4AD5-B6AF-BDA0278A0A39}" type="datetimeFigureOut">
              <a:rPr lang="sv-SE" smtClean="0"/>
              <a:t>2024-01-05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C2F05B-BAF9-488D-83DE-20A7CCFAC190}"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4519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60A13A-DB3F-4AD5-B6AF-BDA0278A0A39}" type="datetimeFigureOut">
              <a:rPr lang="sv-SE" smtClean="0"/>
              <a:t>2024-01-05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12755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560A13A-DB3F-4AD5-B6AF-BDA0278A0A39}" type="datetimeFigureOut">
              <a:rPr lang="sv-SE" smtClean="0"/>
              <a:t>2024-01-05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628251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560A13A-DB3F-4AD5-B6AF-BDA0278A0A39}" type="datetimeFigureOut">
              <a:rPr lang="sv-SE" smtClean="0"/>
              <a:t>2024-01-05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93534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560A13A-DB3F-4AD5-B6AF-BDA0278A0A39}" type="datetimeFigureOut">
              <a:rPr lang="sv-SE" smtClean="0"/>
              <a:t>2024-01-05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1960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560A13A-DB3F-4AD5-B6AF-BDA0278A0A39}" type="datetimeFigureOut">
              <a:rPr lang="sv-SE" smtClean="0"/>
              <a:t>2024-01-05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3731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1560A13A-DB3F-4AD5-B6AF-BDA0278A0A39}" type="datetimeFigureOut">
              <a:rPr lang="sv-SE" smtClean="0"/>
              <a:t>2024-01-05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70899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1560A13A-DB3F-4AD5-B6AF-BDA0278A0A39}" type="datetimeFigureOut">
              <a:rPr lang="sv-SE" smtClean="0"/>
              <a:t>2024-01-05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09917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560A13A-DB3F-4AD5-B6AF-BDA0278A0A39}" type="datetimeFigureOut">
              <a:rPr lang="sv-SE" smtClean="0"/>
              <a:t>2024-01-05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14052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0A13A-DB3F-4AD5-B6AF-BDA0278A0A39}" type="datetimeFigureOut">
              <a:rPr lang="sv-SE" smtClean="0"/>
              <a:t>2024-01-05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31152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560A13A-DB3F-4AD5-B6AF-BDA0278A0A39}" type="datetimeFigureOut">
              <a:rPr lang="sv-SE" smtClean="0"/>
              <a:t>2024-01-05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16191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560A13A-DB3F-4AD5-B6AF-BDA0278A0A39}" type="datetimeFigureOut">
              <a:rPr lang="sv-SE" smtClean="0"/>
              <a:t>2024-01-05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2340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60A13A-DB3F-4AD5-B6AF-BDA0278A0A39}" type="datetimeFigureOut">
              <a:rPr lang="sv-SE" smtClean="0"/>
              <a:t>2024-01-05</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47727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rive.google.com/drive/u/0/folders/1k6apnfERtRnEBMyfeDcVPalMcM-iiwaw" TargetMode="External"/><Relationship Id="rId2" Type="http://schemas.openxmlformats.org/officeDocument/2006/relationships/hyperlink" Target="https://velo-city2023.com/programme/"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hyperlink" Target="https://cyclingindustries.com/about-us/who-we-ar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utchcycling.nl/program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hyperlink" Target="https://elopage.com/s/eHubs/ehubs-digital-blueprint&#160;&#160;" TargetMode="External"/><Relationship Id="rId2" Type="http://schemas.openxmlformats.org/officeDocument/2006/relationships/hyperlink" Target="https://me-qr.com/sv/entry/vcard/quXUbGPk" TargetMode="External"/><Relationship Id="rId1" Type="http://schemas.openxmlformats.org/officeDocument/2006/relationships/slideLayout" Target="../slideLayouts/slideLayout2.xml"/><Relationship Id="rId4" Type="http://schemas.openxmlformats.org/officeDocument/2006/relationships/hyperlink" Target="https://www.interregnorthsea.eu/sharedimobihub"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hyperlink" Target="https://mrdh.nl/fietsroutes" TargetMode="External"/><Relationship Id="rId2" Type="http://schemas.openxmlformats.org/officeDocument/2006/relationships/hyperlink" Target="https://radkompetenz.at/en/" TargetMode="External"/><Relationship Id="rId1" Type="http://schemas.openxmlformats.org/officeDocument/2006/relationships/slideLayout" Target="../slideLayouts/slideLayout2.xml"/><Relationship Id="rId4" Type="http://schemas.openxmlformats.org/officeDocument/2006/relationships/hyperlink" Target="https://www.eltis.org/discover/case-studies/monitoring-and-evaluation-key-components-ghents-sump-belgium"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visualutopias.com/millernto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ark4sump.eu/" TargetMode="External"/><Relationship Id="rId2" Type="http://schemas.openxmlformats.org/officeDocument/2006/relationships/hyperlink" Target="https://github.com/plus-mobilitylab/netasco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oreno-web.net/the-15-minutes-city-for-a-new-chrono-urbanism-pr-carlos-moren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tyrens.se/projekt/fou-projekt/coinpla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utchcycling.nl/expertises/cycling-infrastructu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tvcapacitybuilding.com/blog/5-design-principles-for-successful-bicycle-infrastructu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9F183-89EB-7A16-2BF0-564A84FCD448}"/>
              </a:ext>
            </a:extLst>
          </p:cNvPr>
          <p:cNvSpPr>
            <a:spLocks noGrp="1"/>
          </p:cNvSpPr>
          <p:nvPr>
            <p:ph type="ctrTitle"/>
          </p:nvPr>
        </p:nvSpPr>
        <p:spPr>
          <a:xfrm>
            <a:off x="1507067" y="-1646302"/>
            <a:ext cx="7766936" cy="1646302"/>
          </a:xfrm>
        </p:spPr>
        <p:txBody>
          <a:bodyPr vert="horz" lIns="91440" tIns="45720" rIns="91440" bIns="45720" rtlCol="0" anchor="b">
            <a:noAutofit/>
          </a:bodyPr>
          <a:lstStyle/>
          <a:p>
            <a:r>
              <a:rPr lang="sv-SE" dirty="0"/>
              <a:t>Sammanställda anteckningar från Velocity 2023</a:t>
            </a:r>
          </a:p>
        </p:txBody>
      </p:sp>
      <p:sp>
        <p:nvSpPr>
          <p:cNvPr id="3" name="Underrubrik 2"/>
          <p:cNvSpPr>
            <a:spLocks noGrp="1"/>
          </p:cNvSpPr>
          <p:nvPr>
            <p:ph type="subTitle" idx="1"/>
          </p:nvPr>
        </p:nvSpPr>
        <p:spPr>
          <a:xfrm>
            <a:off x="1010274" y="877890"/>
            <a:ext cx="3754807" cy="1096901"/>
          </a:xfrm>
        </p:spPr>
        <p:txBody>
          <a:bodyPr>
            <a:noAutofit/>
          </a:bodyPr>
          <a:lstStyle/>
          <a:p>
            <a:pPr algn="ctr"/>
            <a:r>
              <a:rPr lang="sv-SE" dirty="0">
                <a:hlinkClick r:id="rId2"/>
              </a:rPr>
              <a:t>Se programmet och mer information om talarna här</a:t>
            </a:r>
            <a:endParaRPr lang="sv-SE" dirty="0"/>
          </a:p>
          <a:p>
            <a:pPr algn="ctr"/>
            <a:r>
              <a:rPr lang="sv-SE" dirty="0">
                <a:hlinkClick r:id="rId3"/>
              </a:rPr>
              <a:t>Se alla </a:t>
            </a:r>
            <a:r>
              <a:rPr lang="sv-SE" dirty="0" err="1">
                <a:hlinkClick r:id="rId3"/>
              </a:rPr>
              <a:t>power</a:t>
            </a:r>
            <a:r>
              <a:rPr lang="sv-SE" dirty="0">
                <a:hlinkClick r:id="rId3"/>
              </a:rPr>
              <a:t> </a:t>
            </a:r>
            <a:r>
              <a:rPr lang="sv-SE" dirty="0" err="1">
                <a:hlinkClick r:id="rId3"/>
              </a:rPr>
              <a:t>point</a:t>
            </a:r>
            <a:r>
              <a:rPr lang="sv-SE" dirty="0">
                <a:hlinkClick r:id="rId3"/>
              </a:rPr>
              <a:t> presentationer från</a:t>
            </a:r>
            <a:r>
              <a:rPr lang="sv-SE" sz="1600" dirty="0">
                <a:hlinkClick r:id="rId3"/>
              </a:rPr>
              <a:t> </a:t>
            </a:r>
            <a:r>
              <a:rPr lang="sv-SE" dirty="0">
                <a:hlinkClick r:id="rId3"/>
              </a:rPr>
              <a:t>konferensen här</a:t>
            </a:r>
            <a:endParaRPr lang="sv-SE" dirty="0"/>
          </a:p>
          <a:p>
            <a:pPr algn="ctr"/>
            <a:endParaRPr lang="sv-SE" dirty="0"/>
          </a:p>
        </p:txBody>
      </p:sp>
      <p:pic>
        <p:nvPicPr>
          <p:cNvPr id="5" name="Bildobjekt 4" descr="Logga Velocity Leipzig 2023">
            <a:extLst>
              <a:ext uri="{FF2B5EF4-FFF2-40B4-BE49-F238E27FC236}">
                <a16:creationId xmlns:a16="http://schemas.microsoft.com/office/drawing/2014/main" id="{CDA08C85-6F26-78B0-20C7-8955E14C2F3D}"/>
              </a:ext>
            </a:extLst>
          </p:cNvPr>
          <p:cNvPicPr>
            <a:picLocks noChangeAspect="1"/>
          </p:cNvPicPr>
          <p:nvPr/>
        </p:nvPicPr>
        <p:blipFill rotWithShape="1">
          <a:blip r:embed="rId4"/>
          <a:srcRect l="16120" t="9091" r="18245"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2">
            <a:extLst>
              <a:ext uri="{FF2B5EF4-FFF2-40B4-BE49-F238E27FC236}">
                <a16:creationId xmlns:a16="http://schemas.microsoft.com/office/drawing/2014/main" id="{A096EB32-6899-489B-E956-FE816E27FCC0}"/>
              </a:ext>
            </a:extLst>
          </p:cNvPr>
          <p:cNvSpPr>
            <a:spLocks noChangeArrowheads="1"/>
          </p:cNvSpPr>
          <p:nvPr/>
        </p:nvSpPr>
        <p:spPr bwMode="auto">
          <a:xfrm>
            <a:off x="898654" y="2471682"/>
            <a:ext cx="3919313" cy="3421458"/>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600" b="1" i="0" dirty="0">
                <a:effectLst/>
                <a:latin typeface="Calibri Light" panose="020F0302020204030204" pitchFamily="34" charset="0"/>
                <a:cs typeface="Calibri Light" panose="020F0302020204030204" pitchFamily="34" charset="0"/>
              </a:rPr>
              <a:t>Velo-city,</a:t>
            </a:r>
            <a:r>
              <a:rPr lang="en-US" sz="1600" b="0" i="0" dirty="0">
                <a:effectLst/>
                <a:latin typeface="Calibri Light" panose="020F0302020204030204" pitchFamily="34" charset="0"/>
                <a:cs typeface="Calibri Light" panose="020F0302020204030204" pitchFamily="34" charset="0"/>
              </a:rPr>
              <a:t> the world cycling summit, is where advocates, cities, decision- and policy makers, researchers and industry leaders meet to shape the future of cycling.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Light" panose="020F0302020204030204" pitchFamily="34" charset="0"/>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600" b="0" i="0" dirty="0">
                <a:effectLst/>
                <a:latin typeface="Calibri Light" panose="020F0302020204030204" pitchFamily="34" charset="0"/>
                <a:cs typeface="Calibri Light" panose="020F0302020204030204" pitchFamily="34" charset="0"/>
              </a:rPr>
              <a:t>Like no other event, the conference offers a knowledge-exchange and policy-transfer platform in the policy, promotion and provision for cycling, active mobility and sustainable urban development.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Light" panose="020F0302020204030204" pitchFamily="34" charset="0"/>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600" b="0" i="0" dirty="0">
                <a:effectLst/>
                <a:latin typeface="Calibri Light" panose="020F0302020204030204" pitchFamily="34" charset="0"/>
                <a:cs typeface="Calibri Light" panose="020F0302020204030204" pitchFamily="34" charset="0"/>
              </a:rPr>
              <a:t>Moreover, the conference exhibition showcases the latest innovations for a better cycling experience in cities and beyond!</a:t>
            </a:r>
            <a:r>
              <a:rPr lang="sv-SE" altLang="sv-SE" sz="16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19437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96D6FFB-918B-5D2E-5BC4-876278B1BC43}"/>
              </a:ext>
            </a:extLst>
          </p:cNvPr>
          <p:cNvSpPr>
            <a:spLocks noGrp="1"/>
          </p:cNvSpPr>
          <p:nvPr>
            <p:ph type="title"/>
          </p:nvPr>
        </p:nvSpPr>
        <p:spPr>
          <a:xfrm>
            <a:off x="1043950" y="1179151"/>
            <a:ext cx="3300646" cy="4463889"/>
          </a:xfrm>
        </p:spPr>
        <p:txBody>
          <a:bodyPr anchor="ctr">
            <a:normAutofit/>
          </a:bodyPr>
          <a:lstStyle/>
          <a:p>
            <a:r>
              <a:rPr lang="sv-SE" dirty="0"/>
              <a:t>Samverka över alla aktörgränser</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textruta 4">
            <a:extLst>
              <a:ext uri="{FF2B5EF4-FFF2-40B4-BE49-F238E27FC236}">
                <a16:creationId xmlns:a16="http://schemas.microsoft.com/office/drawing/2014/main" id="{C4D2888A-2F7A-D3E4-924C-CF8449E44F5A}"/>
              </a:ext>
            </a:extLst>
          </p:cNvPr>
          <p:cNvSpPr txBox="1"/>
          <p:nvPr/>
        </p:nvSpPr>
        <p:spPr>
          <a:xfrm>
            <a:off x="4801605" y="1179151"/>
            <a:ext cx="6105524" cy="4745915"/>
          </a:xfrm>
          <a:prstGeom prst="rect">
            <a:avLst/>
          </a:prstGeom>
          <a:noFill/>
        </p:spPr>
        <p:txBody>
          <a:bodyPr wrap="square">
            <a:spAutoFit/>
          </a:bodyPr>
          <a:lstStyle/>
          <a:p>
            <a:pPr marL="285750" indent="-285750">
              <a:lnSpc>
                <a:spcPct val="90000"/>
              </a:lnSpc>
              <a:buClr>
                <a:srgbClr val="99C63D"/>
              </a:buClr>
              <a:buFont typeface="Wingdings" panose="05000000000000000000" pitchFamily="2" charset="2"/>
              <a:buChar char="Ø"/>
            </a:pPr>
            <a:endParaRPr lang="sv-SE" sz="1400" b="0" i="0" dirty="0">
              <a:effectLst/>
              <a:latin typeface="Calibri Light" panose="020F0302020204030204" pitchFamily="34" charset="0"/>
            </a:endParaRPr>
          </a:p>
          <a:p>
            <a:pPr marL="285750" indent="-285750">
              <a:lnSpc>
                <a:spcPct val="90000"/>
              </a:lnSpc>
              <a:buClr>
                <a:srgbClr val="99C63D"/>
              </a:buClr>
              <a:buFont typeface="Wingdings" panose="05000000000000000000" pitchFamily="2" charset="2"/>
              <a:buChar char="Ø"/>
            </a:pPr>
            <a:r>
              <a:rPr lang="sv-SE" sz="1400" b="0" i="0" dirty="0">
                <a:effectLst/>
                <a:latin typeface="Calibri Light" panose="020F0302020204030204" pitchFamily="34" charset="0"/>
              </a:rPr>
              <a:t>Stötta och samarbeta med  organisationer och gräsrotsrörelser som vill driva samma utveckling som vi (t.ex. stötta med finansiella medel, lyfta deras goda arbete, samorganisera evenemang och aktiviteter, bjud in representanter i planeringsprocessen av nya satsningar)</a:t>
            </a:r>
          </a:p>
          <a:p>
            <a:pPr marL="285750" indent="-285750">
              <a:lnSpc>
                <a:spcPct val="90000"/>
              </a:lnSpc>
              <a:buClr>
                <a:srgbClr val="99C63D"/>
              </a:buClr>
              <a:buFont typeface="Wingdings" panose="05000000000000000000" pitchFamily="2" charset="2"/>
              <a:buChar char="Ø"/>
            </a:pPr>
            <a:r>
              <a:rPr lang="sv-SE" sz="1400" dirty="0">
                <a:latin typeface="Calibri Light" panose="020F0302020204030204" pitchFamily="34" charset="0"/>
              </a:rPr>
              <a:t>Skapa en god relation med media och se till att de positiva perspektiven och den tysta majoriteten lyfts fram (särskilt vid förändringar) </a:t>
            </a:r>
          </a:p>
          <a:p>
            <a:pPr marL="285750" indent="-285750">
              <a:lnSpc>
                <a:spcPct val="90000"/>
              </a:lnSpc>
              <a:buClr>
                <a:srgbClr val="99C63D"/>
              </a:buClr>
              <a:buFont typeface="Wingdings" panose="05000000000000000000" pitchFamily="2" charset="2"/>
              <a:buChar char="Ø"/>
            </a:pPr>
            <a:r>
              <a:rPr lang="sv-SE" sz="1400" b="0" i="0" dirty="0">
                <a:effectLst/>
                <a:latin typeface="Calibri Light" panose="020F0302020204030204" pitchFamily="34" charset="0"/>
              </a:rPr>
              <a:t>Involvera och engagera allmänheten. (t.ex. genom att låta allmänheten få vara med i beslut och planeringsprocesser, starta medborgarråd som kan tycka och tänka med alla förutsättningar framför sig, hitta ambassadörer som både kan hjälpa till att förmedla allmänhetens behov och viljor och skapa stöd hos befolkningen, gå ut på gatorna och fråga vad folk vill ha, mobilisera ”dragarna” i befolkningen) </a:t>
            </a:r>
          </a:p>
          <a:p>
            <a:pPr marL="285750" indent="-285750">
              <a:lnSpc>
                <a:spcPct val="90000"/>
              </a:lnSpc>
              <a:buClr>
                <a:srgbClr val="99C63D"/>
              </a:buClr>
              <a:buFont typeface="Wingdings" panose="05000000000000000000" pitchFamily="2" charset="2"/>
              <a:buChar char="Ø"/>
            </a:pPr>
            <a:r>
              <a:rPr lang="sv-SE" sz="1400" dirty="0">
                <a:latin typeface="Calibri Light" panose="020F0302020204030204" pitchFamily="34" charset="0"/>
              </a:rPr>
              <a:t>Skapa tillit för förändring hos politikerna (t.ex. genom kunskapsinsatser som betryggar förändringarnas positiva framtidsprognoser, genom att visa vad folket faktiskt vill och efterfrågar och inte endast va den högljudda minoriteten vill, genom att bjuda in politikerna till de lyckade evenemangen som visar på nöjdhet hos befolkningen) </a:t>
            </a:r>
          </a:p>
          <a:p>
            <a:pPr marL="285750" indent="-285750">
              <a:lnSpc>
                <a:spcPct val="90000"/>
              </a:lnSpc>
              <a:buClr>
                <a:srgbClr val="99C63D"/>
              </a:buClr>
              <a:buFont typeface="Wingdings" panose="05000000000000000000" pitchFamily="2" charset="2"/>
              <a:buChar char="Ø"/>
            </a:pPr>
            <a:r>
              <a:rPr lang="sv-SE" sz="1400" dirty="0">
                <a:latin typeface="Calibri Light" panose="020F0302020204030204" pitchFamily="34" charset="0"/>
              </a:rPr>
              <a:t>Uppmuntra och skapa utbyten med forskning (t.ex. genom att involvera forskare i projekt, skapa ett forum för regelbunden kunskapsutbyte och uppmuntra studenter till att göra examensarbeten och praktik i verksamheten) </a:t>
            </a:r>
          </a:p>
          <a:p>
            <a:pPr marL="285750" indent="-285750">
              <a:lnSpc>
                <a:spcPct val="90000"/>
              </a:lnSpc>
              <a:buClr>
                <a:srgbClr val="99C63D"/>
              </a:buClr>
              <a:buFont typeface="Wingdings" panose="05000000000000000000" pitchFamily="2" charset="2"/>
              <a:buChar char="Ø"/>
            </a:pPr>
            <a:r>
              <a:rPr lang="sv-SE" sz="1400" dirty="0">
                <a:latin typeface="Calibri Light" panose="020F0302020204030204" pitchFamily="34" charset="0"/>
              </a:rPr>
              <a:t>Skapa förutsättningar för hållbara företag att etablera sig lokalt (t.ex. skapa </a:t>
            </a:r>
            <a:r>
              <a:rPr lang="sv-SE" sz="1400" dirty="0">
                <a:latin typeface="Calibri Light" panose="020F0302020204030204" pitchFamily="34" charset="0"/>
                <a:hlinkClick r:id="rId2"/>
              </a:rPr>
              <a:t>forum för utbyte</a:t>
            </a:r>
            <a:r>
              <a:rPr lang="sv-SE" sz="1400" dirty="0">
                <a:latin typeface="Calibri Light" panose="020F0302020204030204" pitchFamily="34" charset="0"/>
              </a:rPr>
              <a:t> och lär känna företagens förutsättningar, hinder och potential) </a:t>
            </a:r>
          </a:p>
        </p:txBody>
      </p:sp>
    </p:spTree>
    <p:extLst>
      <p:ext uri="{BB962C8B-B14F-4D97-AF65-F5344CB8AC3E}">
        <p14:creationId xmlns:p14="http://schemas.microsoft.com/office/powerpoint/2010/main" val="336834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EA53B64-1F65-0D65-7916-9D8540C36E36}"/>
              </a:ext>
            </a:extLst>
          </p:cNvPr>
          <p:cNvSpPr>
            <a:spLocks noGrp="1"/>
          </p:cNvSpPr>
          <p:nvPr>
            <p:ph type="title"/>
          </p:nvPr>
        </p:nvSpPr>
        <p:spPr>
          <a:xfrm>
            <a:off x="1043950" y="1179151"/>
            <a:ext cx="3300646" cy="4463889"/>
          </a:xfrm>
        </p:spPr>
        <p:txBody>
          <a:bodyPr anchor="ctr">
            <a:normAutofit/>
          </a:bodyPr>
          <a:lstStyle/>
          <a:p>
            <a:r>
              <a:rPr lang="sv-SE" dirty="0"/>
              <a:t>Bygg professionell kapacitet genom att lära av varandra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 name="textruta 5">
            <a:extLst>
              <a:ext uri="{FF2B5EF4-FFF2-40B4-BE49-F238E27FC236}">
                <a16:creationId xmlns:a16="http://schemas.microsoft.com/office/drawing/2014/main" id="{913E0724-1F19-5292-3AA5-A457A44771CE}"/>
              </a:ext>
            </a:extLst>
          </p:cNvPr>
          <p:cNvSpPr txBox="1"/>
          <p:nvPr/>
        </p:nvSpPr>
        <p:spPr>
          <a:xfrm>
            <a:off x="4801605" y="2308144"/>
            <a:ext cx="6105524" cy="2585323"/>
          </a:xfrm>
          <a:prstGeom prst="rect">
            <a:avLst/>
          </a:prstGeom>
          <a:noFill/>
        </p:spPr>
        <p:txBody>
          <a:bodyPr wrap="square">
            <a:spAutoFit/>
          </a:bodyPr>
          <a:lstStyle/>
          <a:p>
            <a:pPr marL="285750" indent="-285750">
              <a:buClr>
                <a:srgbClr val="99C63D"/>
              </a:buClr>
              <a:buFont typeface="Wingdings" panose="05000000000000000000" pitchFamily="2" charset="2"/>
              <a:buChar char="Ø"/>
            </a:pPr>
            <a:r>
              <a:rPr lang="sv-SE" dirty="0">
                <a:latin typeface="Calibri Light" panose="020F0302020204030204" pitchFamily="34" charset="0"/>
              </a:rPr>
              <a:t>Konsultera experter och få vägledning (t.ex. </a:t>
            </a:r>
            <a:r>
              <a:rPr lang="sv-SE" dirty="0">
                <a:latin typeface="Calibri Light" panose="020F0302020204030204" pitchFamily="34" charset="0"/>
                <a:hlinkClick r:id="rId2"/>
              </a:rPr>
              <a:t>Dutch </a:t>
            </a:r>
            <a:r>
              <a:rPr lang="sv-SE" dirty="0" err="1">
                <a:latin typeface="Calibri Light" panose="020F0302020204030204" pitchFamily="34" charset="0"/>
                <a:hlinkClick r:id="rId2"/>
              </a:rPr>
              <a:t>cycling</a:t>
            </a:r>
            <a:r>
              <a:rPr lang="sv-SE" dirty="0">
                <a:latin typeface="Calibri Light" panose="020F0302020204030204" pitchFamily="34" charset="0"/>
                <a:hlinkClick r:id="rId2"/>
              </a:rPr>
              <a:t> </a:t>
            </a:r>
            <a:r>
              <a:rPr lang="sv-SE" dirty="0" err="1">
                <a:latin typeface="Calibri Light" panose="020F0302020204030204" pitchFamily="34" charset="0"/>
                <a:hlinkClick r:id="rId2"/>
              </a:rPr>
              <a:t>embassy</a:t>
            </a:r>
            <a:r>
              <a:rPr lang="sv-SE" dirty="0">
                <a:latin typeface="Calibri Light" panose="020F0302020204030204" pitchFamily="34" charset="0"/>
              </a:rPr>
              <a:t> som erbjuder flera olika typer av program för beslutsfattare) </a:t>
            </a:r>
          </a:p>
          <a:p>
            <a:pPr marL="285750" indent="-285750">
              <a:buClr>
                <a:srgbClr val="99C63D"/>
              </a:buClr>
              <a:buFont typeface="Wingdings" panose="05000000000000000000" pitchFamily="2" charset="2"/>
              <a:buChar char="Ø"/>
            </a:pPr>
            <a:r>
              <a:rPr lang="sv-SE" b="0" i="0" dirty="0">
                <a:effectLst/>
                <a:latin typeface="Calibri Light" panose="020F0302020204030204" pitchFamily="34" charset="0"/>
              </a:rPr>
              <a:t>Testa att byta jobb med en kollega i en annan stad eller ett annat land några dagar få nya perspektiv på hur man kan jobba och tänka.</a:t>
            </a:r>
          </a:p>
          <a:p>
            <a:pPr marL="285750" indent="-285750">
              <a:buClr>
                <a:srgbClr val="99C63D"/>
              </a:buClr>
              <a:buFont typeface="Wingdings" panose="05000000000000000000" pitchFamily="2" charset="2"/>
              <a:buChar char="Ø"/>
            </a:pPr>
            <a:r>
              <a:rPr lang="sv-SE" dirty="0">
                <a:latin typeface="Calibri Light" panose="020F0302020204030204" pitchFamily="34" charset="0"/>
              </a:rPr>
              <a:t>Skapa utbildningsträffar och kunskapsutbyten  </a:t>
            </a:r>
          </a:p>
          <a:p>
            <a:pPr marL="285750" indent="-285750">
              <a:buClr>
                <a:srgbClr val="99C63D"/>
              </a:buClr>
              <a:buFont typeface="Wingdings" panose="05000000000000000000" pitchFamily="2" charset="2"/>
              <a:buChar char="Ø"/>
            </a:pPr>
            <a:r>
              <a:rPr lang="sv-SE" b="0" i="0" dirty="0">
                <a:effectLst/>
                <a:latin typeface="Calibri Light" panose="020F0302020204030204" pitchFamily="34" charset="0"/>
              </a:rPr>
              <a:t>Gör studiebesök till andra städer med goda exempel och se och upple</a:t>
            </a:r>
            <a:r>
              <a:rPr lang="sv-SE" dirty="0">
                <a:latin typeface="Calibri Light" panose="020F0302020204030204" pitchFamily="34" charset="0"/>
              </a:rPr>
              <a:t>v olika lösningar</a:t>
            </a:r>
            <a:endParaRPr lang="sv-SE" b="0" i="0" dirty="0">
              <a:effectLst/>
              <a:latin typeface="Calibri Light" panose="020F0302020204030204" pitchFamily="34" charset="0"/>
            </a:endParaRPr>
          </a:p>
        </p:txBody>
      </p:sp>
    </p:spTree>
    <p:extLst>
      <p:ext uri="{BB962C8B-B14F-4D97-AF65-F5344CB8AC3E}">
        <p14:creationId xmlns:p14="http://schemas.microsoft.com/office/powerpoint/2010/main" val="63934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E9CE67-3E02-EA89-EC69-5C1049C36422}"/>
              </a:ext>
            </a:extLst>
          </p:cNvPr>
          <p:cNvSpPr>
            <a:spLocks noGrp="1"/>
          </p:cNvSpPr>
          <p:nvPr>
            <p:ph type="ctrTitle"/>
          </p:nvPr>
        </p:nvSpPr>
        <p:spPr>
          <a:xfrm>
            <a:off x="1526117" y="481839"/>
            <a:ext cx="7766936" cy="1646302"/>
          </a:xfrm>
        </p:spPr>
        <p:txBody>
          <a:bodyPr>
            <a:noAutofit/>
          </a:bodyPr>
          <a:lstStyle/>
          <a:p>
            <a:pPr algn="ctr"/>
            <a:r>
              <a:rPr lang="sv-SE" sz="4400" dirty="0"/>
              <a:t>PROMOTING CYCLING TO (&amp; WITHIN) SCHOOLS</a:t>
            </a:r>
          </a:p>
        </p:txBody>
      </p:sp>
      <p:graphicFrame>
        <p:nvGraphicFramePr>
          <p:cNvPr id="5" name="Platshållare för innehåll 2">
            <a:extLst>
              <a:ext uri="{FF2B5EF4-FFF2-40B4-BE49-F238E27FC236}">
                <a16:creationId xmlns:a16="http://schemas.microsoft.com/office/drawing/2014/main" id="{0D03EAAF-4CC9-C8FD-E8F5-3D037D9086FB}"/>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042823885"/>
              </p:ext>
            </p:extLst>
          </p:nvPr>
        </p:nvGraphicFramePr>
        <p:xfrm>
          <a:off x="1112308" y="2525144"/>
          <a:ext cx="8423103"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derrubrik 2">
            <a:extLst>
              <a:ext uri="{FF2B5EF4-FFF2-40B4-BE49-F238E27FC236}">
                <a16:creationId xmlns:a16="http://schemas.microsoft.com/office/drawing/2014/main" id="{4956BB49-AC89-E5FD-EFFA-6B27ADC33269}"/>
              </a:ext>
            </a:extLst>
          </p:cNvPr>
          <p:cNvSpPr>
            <a:spLocks noGrp="1"/>
          </p:cNvSpPr>
          <p:nvPr>
            <p:ph type="subTitle" idx="1"/>
          </p:nvPr>
        </p:nvSpPr>
        <p:spPr>
          <a:xfrm>
            <a:off x="1230842" y="2545213"/>
            <a:ext cx="7766936" cy="1096899"/>
          </a:xfrm>
        </p:spPr>
        <p:txBody>
          <a:bodyPr>
            <a:normAutofit/>
          </a:bodyPr>
          <a:lstStyle/>
          <a:p>
            <a:pPr algn="l"/>
            <a:r>
              <a:rPr lang="sv-SE" sz="3200" dirty="0">
                <a:solidFill>
                  <a:schemeClr val="bg1"/>
                </a:solidFill>
                <a:effectLst/>
                <a:latin typeface="+mj-lt"/>
                <a:ea typeface="Times New Roman" panose="02020603050405020304" pitchFamily="18" charset="0"/>
                <a:cs typeface="Times New Roman" panose="02020603050405020304" pitchFamily="18" charset="0"/>
              </a:rPr>
              <a:t>Styr och stötta skolorna till att bli en tydligare mobilitetsaktör </a:t>
            </a:r>
            <a:endParaRPr lang="en-US" sz="3200" dirty="0">
              <a:solidFill>
                <a:schemeClr val="bg1"/>
              </a:solidFill>
              <a:latin typeface="+mj-lt"/>
            </a:endParaRPr>
          </a:p>
          <a:p>
            <a:pPr algn="l"/>
            <a:endParaRPr lang="sv-SE" sz="3200" dirty="0">
              <a:solidFill>
                <a:schemeClr val="bg1"/>
              </a:solidFill>
            </a:endParaRPr>
          </a:p>
        </p:txBody>
      </p:sp>
      <p:sp>
        <p:nvSpPr>
          <p:cNvPr id="4" name="Underrubrik 2">
            <a:extLst>
              <a:ext uri="{FF2B5EF4-FFF2-40B4-BE49-F238E27FC236}">
                <a16:creationId xmlns:a16="http://schemas.microsoft.com/office/drawing/2014/main" id="{0425FE96-5BC4-A485-7332-9DC3F5FEB1FA}"/>
              </a:ext>
            </a:extLst>
          </p:cNvPr>
          <p:cNvSpPr txBox="1">
            <a:spLocks/>
          </p:cNvSpPr>
          <p:nvPr/>
        </p:nvSpPr>
        <p:spPr>
          <a:xfrm>
            <a:off x="1230842" y="4137926"/>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a:r>
              <a:rPr lang="sv-SE" sz="3200" dirty="0">
                <a:solidFill>
                  <a:schemeClr val="bg1"/>
                </a:solidFill>
                <a:effectLst/>
                <a:latin typeface="+mj-lt"/>
                <a:ea typeface="Times New Roman" panose="02020603050405020304" pitchFamily="18" charset="0"/>
                <a:cs typeface="Times New Roman" panose="02020603050405020304" pitchFamily="18" charset="0"/>
              </a:rPr>
              <a:t>Arbeta med hela familjens behov</a:t>
            </a:r>
            <a:endParaRPr lang="sv-SE" sz="3200" dirty="0">
              <a:solidFill>
                <a:schemeClr val="bg1"/>
              </a:solidFill>
              <a:latin typeface="+mj-lt"/>
            </a:endParaRPr>
          </a:p>
        </p:txBody>
      </p:sp>
    </p:spTree>
    <p:extLst>
      <p:ext uri="{BB962C8B-B14F-4D97-AF65-F5344CB8AC3E}">
        <p14:creationId xmlns:p14="http://schemas.microsoft.com/office/powerpoint/2010/main" val="3232350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BE86A7-9A5F-C0BE-B4B3-201C0628F99E}"/>
              </a:ext>
            </a:extLst>
          </p:cNvPr>
          <p:cNvSpPr>
            <a:spLocks noGrp="1"/>
          </p:cNvSpPr>
          <p:nvPr>
            <p:ph type="title"/>
          </p:nvPr>
        </p:nvSpPr>
        <p:spPr>
          <a:xfrm>
            <a:off x="677334" y="609600"/>
            <a:ext cx="8596668" cy="1320800"/>
          </a:xfrm>
        </p:spPr>
        <p:txBody>
          <a:bodyPr anchor="t">
            <a:normAutofit/>
          </a:bodyPr>
          <a:lstStyle/>
          <a:p>
            <a:r>
              <a:rPr lang="sv-SE" dirty="0"/>
              <a:t>Styr och stötta skolorna till att bli en tydligare mobilitetsaktör</a:t>
            </a:r>
          </a:p>
        </p:txBody>
      </p:sp>
      <p:pic>
        <p:nvPicPr>
          <p:cNvPr id="7" name="Graphic 6">
            <a:extLst>
              <a:ext uri="{FF2B5EF4-FFF2-40B4-BE49-F238E27FC236}">
                <a16:creationId xmlns:a16="http://schemas.microsoft.com/office/drawing/2014/main" id="{15F7E5C4-3834-A083-9607-FE45E29F104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7474" y="2159331"/>
            <a:ext cx="2915973" cy="2915973"/>
          </a:xfrm>
          <a:prstGeom prst="rect">
            <a:avLst/>
          </a:prstGeom>
        </p:spPr>
      </p:pic>
      <p:sp>
        <p:nvSpPr>
          <p:cNvPr id="5" name="textruta 4">
            <a:extLst>
              <a:ext uri="{FF2B5EF4-FFF2-40B4-BE49-F238E27FC236}">
                <a16:creationId xmlns:a16="http://schemas.microsoft.com/office/drawing/2014/main" id="{820B6485-B11E-8E35-1AB3-E6986F3AF107}"/>
              </a:ext>
            </a:extLst>
          </p:cNvPr>
          <p:cNvSpPr txBox="1"/>
          <p:nvPr/>
        </p:nvSpPr>
        <p:spPr>
          <a:xfrm>
            <a:off x="3652838" y="2111706"/>
            <a:ext cx="6105524" cy="3513269"/>
          </a:xfrm>
          <a:prstGeom prst="rect">
            <a:avLst/>
          </a:prstGeom>
          <a:noFill/>
        </p:spPr>
        <p:txBody>
          <a:bodyPr wrap="square">
            <a:spAutoFit/>
          </a:bodyPr>
          <a:lstStyle/>
          <a:p>
            <a:pPr rtl="0" fontAlgn="base">
              <a:lnSpc>
                <a:spcPct val="90000"/>
              </a:lnSpc>
              <a:buClr>
                <a:srgbClr val="99C63D"/>
              </a:buClr>
              <a:buFont typeface="Wingdings" panose="05000000000000000000" pitchFamily="2" charset="2"/>
              <a:buChar char="Ø"/>
            </a:pPr>
            <a:r>
              <a:rPr lang="sv-SE" sz="1300" b="0" i="0" dirty="0">
                <a:effectLst/>
                <a:latin typeface="Calibri Light" panose="020F0302020204030204" pitchFamily="34" charset="0"/>
              </a:rPr>
              <a:t>Arbeta för att skolorna ska ta ansvar för att barnen lär sig att cykla och vistas i trafikerad miljö</a:t>
            </a:r>
          </a:p>
          <a:p>
            <a:pPr rtl="0" fontAlgn="base">
              <a:lnSpc>
                <a:spcPct val="90000"/>
              </a:lnSpc>
              <a:buClr>
                <a:srgbClr val="99C63D"/>
              </a:buClr>
              <a:buFont typeface="Wingdings" panose="05000000000000000000" pitchFamily="2" charset="2"/>
              <a:buChar char="Ø"/>
            </a:pPr>
            <a:r>
              <a:rPr lang="sv-SE" sz="1300" b="0" i="0" dirty="0">
                <a:effectLst/>
                <a:latin typeface="Calibri Light" panose="020F0302020204030204" pitchFamily="34" charset="0"/>
              </a:rPr>
              <a:t>Stötta skolorna i denna omställning genom att bistå med utbildning av personal, ta fram förslag på insatser och eventuell extra personal i en övergångsfas tills lärarna känner sig bekväma med det nya uppläggen</a:t>
            </a:r>
          </a:p>
          <a:p>
            <a:pPr rtl="0" fontAlgn="base">
              <a:lnSpc>
                <a:spcPct val="90000"/>
              </a:lnSpc>
              <a:buClr>
                <a:srgbClr val="99C63D"/>
              </a:buClr>
              <a:buFont typeface="Wingdings" panose="05000000000000000000" pitchFamily="2" charset="2"/>
              <a:buChar char="Ø"/>
            </a:pPr>
            <a:r>
              <a:rPr lang="sv-SE" sz="1300" dirty="0">
                <a:latin typeface="Calibri Light" panose="020F0302020204030204" pitchFamily="34" charset="0"/>
              </a:rPr>
              <a:t>Uppmuntra skolorna att skapa en cykelkultur där cykeln som färdmedel till skolorna är normen</a:t>
            </a:r>
            <a:endParaRPr lang="sv-SE" sz="1300" b="0" i="0" dirty="0">
              <a:effectLst/>
              <a:latin typeface="Calibri Light" panose="020F0302020204030204" pitchFamily="34" charset="0"/>
            </a:endParaRPr>
          </a:p>
          <a:p>
            <a:pPr rtl="0" fontAlgn="base">
              <a:lnSpc>
                <a:spcPct val="90000"/>
              </a:lnSpc>
              <a:buClr>
                <a:srgbClr val="99C63D"/>
              </a:buClr>
              <a:buFont typeface="Wingdings" panose="05000000000000000000" pitchFamily="2" charset="2"/>
              <a:buChar char="Ø"/>
            </a:pPr>
            <a:r>
              <a:rPr lang="sv-SE" sz="1300" b="0" i="0" dirty="0">
                <a:effectLst/>
                <a:latin typeface="Calibri Light" panose="020F0302020204030204" pitchFamily="34" charset="0"/>
              </a:rPr>
              <a:t>Exempel på insatser som skolorna kan införa:</a:t>
            </a:r>
          </a:p>
          <a:p>
            <a:pPr lvl="1" fontAlgn="base">
              <a:lnSpc>
                <a:spcPct val="90000"/>
              </a:lnSpc>
              <a:buClr>
                <a:srgbClr val="99C63D"/>
              </a:buClr>
              <a:buFont typeface="Wingdings" panose="05000000000000000000" pitchFamily="2" charset="2"/>
              <a:buChar char="Ø"/>
            </a:pPr>
            <a:r>
              <a:rPr lang="sv-SE" sz="1300" dirty="0">
                <a:latin typeface="Calibri Light" panose="020F0302020204030204" pitchFamily="34" charset="0"/>
              </a:rPr>
              <a:t>Få in cykel- och trafiksäkerhetsutbildning i läroplanen </a:t>
            </a:r>
          </a:p>
          <a:p>
            <a:pPr lvl="1" fontAlgn="base">
              <a:lnSpc>
                <a:spcPct val="90000"/>
              </a:lnSpc>
              <a:buClr>
                <a:srgbClr val="99C63D"/>
              </a:buClr>
              <a:buFont typeface="Wingdings" panose="05000000000000000000" pitchFamily="2" charset="2"/>
              <a:buChar char="Ø"/>
            </a:pPr>
            <a:r>
              <a:rPr lang="sv-SE" sz="1300" b="0" i="0" dirty="0">
                <a:effectLst/>
                <a:latin typeface="Calibri Light" panose="020F0302020204030204" pitchFamily="34" charset="0"/>
              </a:rPr>
              <a:t>Skapa cykelmål på skolnivå </a:t>
            </a:r>
            <a:endParaRPr lang="sv-SE" sz="1300" dirty="0">
              <a:latin typeface="Calibri Light" panose="020F0302020204030204" pitchFamily="34" charset="0"/>
            </a:endParaRPr>
          </a:p>
          <a:p>
            <a:pPr lvl="1" fontAlgn="base">
              <a:lnSpc>
                <a:spcPct val="90000"/>
              </a:lnSpc>
              <a:buClr>
                <a:srgbClr val="99C63D"/>
              </a:buClr>
              <a:buFont typeface="Wingdings" panose="05000000000000000000" pitchFamily="2" charset="2"/>
              <a:buChar char="Ø"/>
            </a:pPr>
            <a:r>
              <a:rPr lang="sv-SE" sz="1300" b="0" i="0" dirty="0">
                <a:effectLst/>
                <a:latin typeface="Calibri Light" panose="020F0302020204030204" pitchFamily="34" charset="0"/>
              </a:rPr>
              <a:t>Gör cykling lekfullt genom olika lekar där barnen får öva på att cykla, t.ex. dansstopp med cykel (övar att bromsa) eller kasta bollar på varandra (lär sig att ha uppsikt) </a:t>
            </a:r>
          </a:p>
          <a:p>
            <a:pPr lvl="1" fontAlgn="base">
              <a:lnSpc>
                <a:spcPct val="90000"/>
              </a:lnSpc>
              <a:buClr>
                <a:srgbClr val="99C63D"/>
              </a:buClr>
              <a:buFont typeface="Wingdings" panose="05000000000000000000" pitchFamily="2" charset="2"/>
              <a:buChar char="Ø"/>
            </a:pPr>
            <a:r>
              <a:rPr lang="sv-SE" sz="1300" b="0" i="0" dirty="0">
                <a:effectLst/>
                <a:latin typeface="Calibri Light" panose="020F0302020204030204" pitchFamily="34" charset="0"/>
              </a:rPr>
              <a:t>Spela VR där barnen får lära sig trafiksituationer på ett säkert och kul sätt </a:t>
            </a:r>
          </a:p>
          <a:p>
            <a:pPr lvl="1" fontAlgn="base">
              <a:lnSpc>
                <a:spcPct val="90000"/>
              </a:lnSpc>
              <a:buClr>
                <a:srgbClr val="99C63D"/>
              </a:buClr>
              <a:buFont typeface="Wingdings" panose="05000000000000000000" pitchFamily="2" charset="2"/>
              <a:buChar char="Ø"/>
            </a:pPr>
            <a:r>
              <a:rPr lang="sv-SE" sz="1300" b="0" i="0" dirty="0">
                <a:effectLst/>
                <a:latin typeface="Calibri Light" panose="020F0302020204030204" pitchFamily="34" charset="0"/>
              </a:rPr>
              <a:t>Lägg till lokala cykelkartor i skolans lektioner och låt eleverna lära sig att använda dem </a:t>
            </a:r>
          </a:p>
          <a:p>
            <a:pPr lvl="1" fontAlgn="base">
              <a:lnSpc>
                <a:spcPct val="90000"/>
              </a:lnSpc>
              <a:buClr>
                <a:srgbClr val="99C63D"/>
              </a:buClr>
              <a:buFont typeface="Wingdings" panose="05000000000000000000" pitchFamily="2" charset="2"/>
              <a:buChar char="Ø"/>
            </a:pPr>
            <a:r>
              <a:rPr lang="sv-SE" sz="1300" b="0" i="0" dirty="0">
                <a:effectLst/>
                <a:latin typeface="Calibri Light" panose="020F0302020204030204" pitchFamily="34" charset="0"/>
              </a:rPr>
              <a:t>Ordna cykelresor/utflykter </a:t>
            </a:r>
          </a:p>
          <a:p>
            <a:pPr lvl="1" fontAlgn="base">
              <a:lnSpc>
                <a:spcPct val="90000"/>
              </a:lnSpc>
              <a:buClr>
                <a:srgbClr val="99C63D"/>
              </a:buClr>
              <a:buFont typeface="Wingdings" panose="05000000000000000000" pitchFamily="2" charset="2"/>
              <a:buChar char="Ø"/>
            </a:pPr>
            <a:r>
              <a:rPr lang="sv-SE" sz="1300" dirty="0">
                <a:latin typeface="Calibri Light" panose="020F0302020204030204" pitchFamily="34" charset="0"/>
              </a:rPr>
              <a:t>Ordna tävlingar eller ha öppna scheman där eleverna får fylla i hur de tagit sig till skolan </a:t>
            </a:r>
            <a:endParaRPr lang="sv-SE" sz="1300" dirty="0"/>
          </a:p>
        </p:txBody>
      </p:sp>
    </p:spTree>
    <p:extLst>
      <p:ext uri="{BB962C8B-B14F-4D97-AF65-F5344CB8AC3E}">
        <p14:creationId xmlns:p14="http://schemas.microsoft.com/office/powerpoint/2010/main" val="281872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4AC9661-9AFA-8DDA-1242-BA60CB222A28}"/>
              </a:ext>
            </a:extLst>
          </p:cNvPr>
          <p:cNvSpPr>
            <a:spLocks noGrp="1"/>
          </p:cNvSpPr>
          <p:nvPr>
            <p:ph type="title"/>
          </p:nvPr>
        </p:nvSpPr>
        <p:spPr>
          <a:xfrm>
            <a:off x="1043950" y="1179151"/>
            <a:ext cx="3300646" cy="4463889"/>
          </a:xfrm>
        </p:spPr>
        <p:txBody>
          <a:bodyPr anchor="ctr">
            <a:normAutofit/>
          </a:bodyPr>
          <a:lstStyle/>
          <a:p>
            <a:r>
              <a:rPr lang="sv-SE" dirty="0"/>
              <a:t>Arbeta med hela familjens behov</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textruta 4">
            <a:extLst>
              <a:ext uri="{FF2B5EF4-FFF2-40B4-BE49-F238E27FC236}">
                <a16:creationId xmlns:a16="http://schemas.microsoft.com/office/drawing/2014/main" id="{AF61968B-A96A-E48C-E0B0-978437DDAC0F}"/>
              </a:ext>
            </a:extLst>
          </p:cNvPr>
          <p:cNvSpPr txBox="1"/>
          <p:nvPr/>
        </p:nvSpPr>
        <p:spPr>
          <a:xfrm>
            <a:off x="4794644" y="341921"/>
            <a:ext cx="6105524" cy="6516079"/>
          </a:xfrm>
          <a:prstGeom prst="rect">
            <a:avLst/>
          </a:prstGeom>
          <a:noFill/>
        </p:spPr>
        <p:txBody>
          <a:bodyPr wrap="square">
            <a:spAutoFit/>
          </a:bodyPr>
          <a:lstStyle/>
          <a:p>
            <a:pPr marL="285750" indent="-285750" rtl="0" fontAlgn="base">
              <a:lnSpc>
                <a:spcPct val="150000"/>
              </a:lnSpc>
              <a:buClr>
                <a:srgbClr val="99C63D"/>
              </a:buClr>
              <a:buFont typeface="Wingdings" panose="05000000000000000000" pitchFamily="2" charset="2"/>
              <a:buChar char="Ø"/>
            </a:pPr>
            <a:r>
              <a:rPr lang="sv-SE" sz="1400" b="0" i="0" dirty="0">
                <a:effectLst/>
                <a:latin typeface="Calibri Light" panose="020F0302020204030204" pitchFamily="34" charset="0"/>
              </a:rPr>
              <a:t>Utöver kunskap om hur man cyklar och visats i trafiksituationer, finns ett flertal andra parametrar att ta hänsyn till för att säkerställa att barnen kan och vill cykla till skolan. </a:t>
            </a:r>
          </a:p>
          <a:p>
            <a:pPr marL="628650" lvl="1" indent="-171450" fontAlgn="base">
              <a:lnSpc>
                <a:spcPct val="150000"/>
              </a:lnSpc>
              <a:buClr>
                <a:srgbClr val="99C63D"/>
              </a:buClr>
              <a:buFont typeface="Courier New" panose="02070309020205020404" pitchFamily="49" charset="0"/>
              <a:buChar char="o"/>
            </a:pPr>
            <a:r>
              <a:rPr lang="sv-SE" sz="1200" b="0" i="0" dirty="0">
                <a:effectLst/>
                <a:latin typeface="Calibri Light" panose="020F0302020204030204" pitchFamily="34" charset="0"/>
              </a:rPr>
              <a:t>Har barnet tillgång till en fungerande cykel? </a:t>
            </a:r>
          </a:p>
          <a:p>
            <a:pPr marL="628650" lvl="1" indent="-171450" fontAlgn="base">
              <a:lnSpc>
                <a:spcPct val="150000"/>
              </a:lnSpc>
              <a:buClr>
                <a:srgbClr val="99C63D"/>
              </a:buClr>
              <a:buFont typeface="Courier New" panose="02070309020205020404" pitchFamily="49" charset="0"/>
              <a:buChar char="o"/>
            </a:pPr>
            <a:r>
              <a:rPr lang="sv-SE" sz="1200" b="0" i="0" dirty="0">
                <a:effectLst/>
                <a:latin typeface="Calibri Light" panose="020F0302020204030204" pitchFamily="34" charset="0"/>
              </a:rPr>
              <a:t>Har barnet de fysiska förutsättningarna som krävs för att kunna cykla? </a:t>
            </a:r>
          </a:p>
          <a:p>
            <a:pPr marL="628650" lvl="1" indent="-171450" fontAlgn="base">
              <a:lnSpc>
                <a:spcPct val="150000"/>
              </a:lnSpc>
              <a:buClr>
                <a:srgbClr val="99C63D"/>
              </a:buClr>
              <a:buFont typeface="Courier New" panose="02070309020205020404" pitchFamily="49" charset="0"/>
              <a:buChar char="o"/>
            </a:pPr>
            <a:r>
              <a:rPr lang="sv-SE" sz="1200" dirty="0">
                <a:latin typeface="Calibri Light" panose="020F0302020204030204" pitchFamily="34" charset="0"/>
              </a:rPr>
              <a:t>Får barnet lov/blir uppmuntrad att cykla av sina föräldrar? </a:t>
            </a:r>
          </a:p>
          <a:p>
            <a:pPr marL="628650" lvl="1" indent="-171450" fontAlgn="base">
              <a:lnSpc>
                <a:spcPct val="150000"/>
              </a:lnSpc>
              <a:buClr>
                <a:srgbClr val="99C63D"/>
              </a:buClr>
              <a:buFont typeface="Courier New" panose="02070309020205020404" pitchFamily="49" charset="0"/>
              <a:buChar char="o"/>
            </a:pPr>
            <a:r>
              <a:rPr lang="sv-SE" sz="1200" b="0" i="0" dirty="0">
                <a:effectLst/>
                <a:latin typeface="Calibri Light" panose="020F0302020204030204" pitchFamily="34" charset="0"/>
              </a:rPr>
              <a:t>Finns där säkra cykelvägar hela vägen från barnets hem till skolan? </a:t>
            </a:r>
          </a:p>
          <a:p>
            <a:pPr marL="285750" indent="-285750" rtl="0" fontAlgn="base">
              <a:lnSpc>
                <a:spcPct val="150000"/>
              </a:lnSpc>
              <a:buClr>
                <a:srgbClr val="99C63D"/>
              </a:buClr>
              <a:buFont typeface="Wingdings" panose="05000000000000000000" pitchFamily="2" charset="2"/>
              <a:buChar char="Ø"/>
            </a:pPr>
            <a:r>
              <a:rPr lang="sv-SE" sz="1400" b="0" i="0" dirty="0">
                <a:effectLst/>
                <a:latin typeface="Calibri Light" panose="020F0302020204030204" pitchFamily="34" charset="0"/>
              </a:rPr>
              <a:t>Tillgodo se de övriga parametrarna genom att: </a:t>
            </a:r>
          </a:p>
          <a:p>
            <a:pPr marL="628650" lvl="1" indent="-171450" fontAlgn="base">
              <a:lnSpc>
                <a:spcPct val="150000"/>
              </a:lnSpc>
              <a:buClr>
                <a:srgbClr val="99C63D"/>
              </a:buClr>
              <a:buFont typeface="Courier New" panose="02070309020205020404" pitchFamily="49" charset="0"/>
              <a:buChar char="o"/>
            </a:pPr>
            <a:r>
              <a:rPr lang="sv-SE" sz="1200" b="0" i="0" dirty="0">
                <a:effectLst/>
                <a:latin typeface="Calibri Light" panose="020F0302020204030204" pitchFamily="34" charset="0"/>
              </a:rPr>
              <a:t>Erbjuda lånecyklar eller cyklar man får prova på skolan (även cyklar som är anpassade till olika fysiska förutsättningar)</a:t>
            </a:r>
          </a:p>
          <a:p>
            <a:pPr marL="628650" lvl="1" indent="-171450" fontAlgn="base">
              <a:lnSpc>
                <a:spcPct val="150000"/>
              </a:lnSpc>
              <a:buClr>
                <a:srgbClr val="99C63D"/>
              </a:buClr>
              <a:buFont typeface="Courier New" panose="02070309020205020404" pitchFamily="49" charset="0"/>
              <a:buChar char="o"/>
            </a:pPr>
            <a:r>
              <a:rPr lang="sv-SE" sz="1200" dirty="0">
                <a:latin typeface="Calibri Light" panose="020F0302020204030204" pitchFamily="34" charset="0"/>
              </a:rPr>
              <a:t>Genomför regelbundna </a:t>
            </a:r>
            <a:r>
              <a:rPr lang="sv-SE" sz="1200" b="0" i="0" dirty="0">
                <a:effectLst/>
                <a:latin typeface="Calibri Light" panose="020F0302020204030204" pitchFamily="34" charset="0"/>
              </a:rPr>
              <a:t>säkerhetskontroller och service av elevernas cyklar på skolan</a:t>
            </a:r>
          </a:p>
          <a:p>
            <a:pPr marL="628650" lvl="1" indent="-171450" fontAlgn="base">
              <a:lnSpc>
                <a:spcPct val="150000"/>
              </a:lnSpc>
              <a:buClr>
                <a:srgbClr val="99C63D"/>
              </a:buClr>
              <a:buFont typeface="Courier New" panose="02070309020205020404" pitchFamily="49" charset="0"/>
              <a:buChar char="o"/>
            </a:pPr>
            <a:r>
              <a:rPr lang="sv-SE" sz="1200" dirty="0">
                <a:latin typeface="Calibri Light" panose="020F0302020204030204" pitchFamily="34" charset="0"/>
              </a:rPr>
              <a:t>H</a:t>
            </a:r>
            <a:r>
              <a:rPr lang="sv-SE" sz="1200" b="0" i="0" dirty="0">
                <a:effectLst/>
                <a:latin typeface="Calibri Light" panose="020F0302020204030204" pitchFamily="34" charset="0"/>
              </a:rPr>
              <a:t>a tillgång till bra och säker cykelparkering </a:t>
            </a:r>
          </a:p>
          <a:p>
            <a:pPr marL="628650" lvl="1" indent="-171450" fontAlgn="base">
              <a:lnSpc>
                <a:spcPct val="150000"/>
              </a:lnSpc>
              <a:buClr>
                <a:srgbClr val="99C63D"/>
              </a:buClr>
              <a:buFont typeface="Courier New" panose="02070309020205020404" pitchFamily="49" charset="0"/>
              <a:buChar char="o"/>
            </a:pPr>
            <a:r>
              <a:rPr lang="sv-SE" sz="1200" b="0" i="0" dirty="0">
                <a:effectLst/>
                <a:latin typeface="Calibri Light" panose="020F0302020204030204" pitchFamily="34" charset="0"/>
              </a:rPr>
              <a:t>Skapa säkra cykelvägar eller ordna ”cykelbussar” där barnen cyklar tillsammans till skolan med en eller flera vuxna</a:t>
            </a:r>
          </a:p>
          <a:p>
            <a:pPr marL="628650" lvl="1" indent="-171450" fontAlgn="base">
              <a:lnSpc>
                <a:spcPct val="150000"/>
              </a:lnSpc>
              <a:buClr>
                <a:srgbClr val="99C63D"/>
              </a:buClr>
              <a:buFont typeface="Courier New" panose="02070309020205020404" pitchFamily="49" charset="0"/>
              <a:buChar char="o"/>
            </a:pPr>
            <a:r>
              <a:rPr lang="sv-SE" sz="1200" b="0" i="0" dirty="0">
                <a:effectLst/>
                <a:latin typeface="Calibri Light" panose="020F0302020204030204" pitchFamily="34" charset="0"/>
              </a:rPr>
              <a:t>Erbjud mobilitetspaket till nya elever på skolan riktat till föräldrarna (information och resurser för att få barnet att cykla till skolan) </a:t>
            </a:r>
          </a:p>
          <a:p>
            <a:pPr marL="628650" lvl="1" indent="-171450" fontAlgn="base">
              <a:lnSpc>
                <a:spcPct val="150000"/>
              </a:lnSpc>
              <a:buClr>
                <a:srgbClr val="99C63D"/>
              </a:buClr>
              <a:buFont typeface="Courier New" panose="02070309020205020404" pitchFamily="49" charset="0"/>
              <a:buChar char="o"/>
            </a:pPr>
            <a:r>
              <a:rPr lang="sv-SE" sz="1200" b="0" i="0" dirty="0">
                <a:effectLst/>
                <a:latin typeface="Calibri Light" panose="020F0302020204030204" pitchFamily="34" charset="0"/>
              </a:rPr>
              <a:t>Ge föräldrarna träning om hur man cyklar med barnen i trafik</a:t>
            </a:r>
          </a:p>
          <a:p>
            <a:pPr marL="628650" lvl="1" indent="-171450" fontAlgn="base">
              <a:lnSpc>
                <a:spcPct val="150000"/>
              </a:lnSpc>
              <a:buClr>
                <a:srgbClr val="99C63D"/>
              </a:buClr>
              <a:buFont typeface="Courier New" panose="02070309020205020404" pitchFamily="49" charset="0"/>
              <a:buChar char="o"/>
            </a:pPr>
            <a:r>
              <a:rPr lang="sv-SE" sz="1200" b="0" i="0" dirty="0">
                <a:effectLst/>
                <a:latin typeface="Calibri Light" panose="020F0302020204030204" pitchFamily="34" charset="0"/>
              </a:rPr>
              <a:t>Involvera föräldrarna för att hitta nya lösningar och fira nya infrastruktursatsningar. </a:t>
            </a:r>
          </a:p>
          <a:p>
            <a:pPr marL="285750" indent="-285750" rtl="0" fontAlgn="base">
              <a:lnSpc>
                <a:spcPct val="150000"/>
              </a:lnSpc>
              <a:buClr>
                <a:srgbClr val="99C63D"/>
              </a:buClr>
              <a:buFont typeface="Wingdings" panose="05000000000000000000" pitchFamily="2" charset="2"/>
              <a:buChar char="Ø"/>
            </a:pPr>
            <a:r>
              <a:rPr lang="sv-SE" sz="1400" b="0" i="0" dirty="0">
                <a:effectLst/>
                <a:latin typeface="Calibri Light" panose="020F0302020204030204" pitchFamily="34" charset="0"/>
              </a:rPr>
              <a:t>Där finns tillfällen då familjer är extra benägna att ändra sina vanor till att börja cykla mer: När barnen börjar en ny skola, i slutet av barnets cykelträning, när ny och säker infrastruktur har kommit på plats runt skolan  </a:t>
            </a:r>
          </a:p>
          <a:p>
            <a:pPr marL="285750" indent="-285750">
              <a:lnSpc>
                <a:spcPct val="150000"/>
              </a:lnSpc>
              <a:buClr>
                <a:srgbClr val="99C63D"/>
              </a:buClr>
              <a:buFont typeface="Wingdings" panose="05000000000000000000" pitchFamily="2" charset="2"/>
              <a:buChar char="Ø"/>
            </a:pPr>
            <a:endParaRPr lang="sv-SE" sz="1400" dirty="0"/>
          </a:p>
        </p:txBody>
      </p:sp>
    </p:spTree>
    <p:extLst>
      <p:ext uri="{BB962C8B-B14F-4D97-AF65-F5344CB8AC3E}">
        <p14:creationId xmlns:p14="http://schemas.microsoft.com/office/powerpoint/2010/main" val="140344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6E9CE67-3E02-EA89-EC69-5C1049C36422}"/>
              </a:ext>
            </a:extLst>
          </p:cNvPr>
          <p:cNvSpPr>
            <a:spLocks noGrp="1"/>
          </p:cNvSpPr>
          <p:nvPr>
            <p:ph type="title"/>
          </p:nvPr>
        </p:nvSpPr>
        <p:spPr>
          <a:xfrm>
            <a:off x="1286933" y="609600"/>
            <a:ext cx="10197494" cy="1099457"/>
          </a:xfrm>
        </p:spPr>
        <p:txBody>
          <a:bodyPr>
            <a:noAutofit/>
          </a:bodyPr>
          <a:lstStyle/>
          <a:p>
            <a:r>
              <a:rPr lang="sv-SE" sz="4400" b="0" i="0" dirty="0">
                <a:effectLst/>
              </a:rPr>
              <a:t>CREATING MOBILITY SYSTEMS OF THE FUTURE NOW </a:t>
            </a:r>
            <a:endParaRPr lang="sv-SE" sz="4400"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Platshållare för innehåll 2">
            <a:extLst>
              <a:ext uri="{FF2B5EF4-FFF2-40B4-BE49-F238E27FC236}">
                <a16:creationId xmlns:a16="http://schemas.microsoft.com/office/drawing/2014/main" id="{0D03EAAF-4CC9-C8FD-E8F5-3D037D9086F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6222465"/>
              </p:ext>
            </p:extLst>
          </p:nvPr>
        </p:nvGraphicFramePr>
        <p:xfrm>
          <a:off x="1286933" y="2219218"/>
          <a:ext cx="9618133" cy="3750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ruta 6">
            <a:extLst>
              <a:ext uri="{FF2B5EF4-FFF2-40B4-BE49-F238E27FC236}">
                <a16:creationId xmlns:a16="http://schemas.microsoft.com/office/drawing/2014/main" id="{8683F25B-552D-B99F-46F7-2A642A2EE817}"/>
              </a:ext>
            </a:extLst>
          </p:cNvPr>
          <p:cNvSpPr txBox="1"/>
          <p:nvPr/>
        </p:nvSpPr>
        <p:spPr>
          <a:xfrm>
            <a:off x="1449987" y="2216792"/>
            <a:ext cx="9292023" cy="1200329"/>
          </a:xfrm>
          <a:prstGeom prst="rect">
            <a:avLst/>
          </a:prstGeom>
          <a:noFill/>
        </p:spPr>
        <p:txBody>
          <a:bodyPr wrap="square">
            <a:spAutoFit/>
          </a:bodyPr>
          <a:lstStyle/>
          <a:p>
            <a:pPr lvl="0"/>
            <a:r>
              <a:rPr lang="en-US" sz="3600" b="0" i="0" dirty="0">
                <a:solidFill>
                  <a:schemeClr val="bg1"/>
                </a:solidFill>
              </a:rPr>
              <a:t>Styr </a:t>
            </a:r>
            <a:r>
              <a:rPr lang="en-US" sz="3600" b="0" i="0" dirty="0" err="1">
                <a:solidFill>
                  <a:schemeClr val="bg1"/>
                </a:solidFill>
              </a:rPr>
              <a:t>technologin</a:t>
            </a:r>
            <a:r>
              <a:rPr lang="en-US" sz="3600" b="0" i="0" dirty="0">
                <a:solidFill>
                  <a:schemeClr val="bg1"/>
                </a:solidFill>
              </a:rPr>
              <a:t> och </a:t>
            </a:r>
            <a:r>
              <a:rPr lang="en-US" sz="3600" b="0" i="0" dirty="0" err="1">
                <a:solidFill>
                  <a:schemeClr val="bg1"/>
                </a:solidFill>
              </a:rPr>
              <a:t>gör</a:t>
            </a:r>
            <a:r>
              <a:rPr lang="en-US" sz="3600" b="0" i="0" dirty="0">
                <a:solidFill>
                  <a:schemeClr val="bg1"/>
                </a:solidFill>
              </a:rPr>
              <a:t> </a:t>
            </a:r>
            <a:r>
              <a:rPr lang="en-US" sz="3600" b="0" i="0" dirty="0" err="1">
                <a:solidFill>
                  <a:schemeClr val="bg1"/>
                </a:solidFill>
              </a:rPr>
              <a:t>cykling</a:t>
            </a:r>
            <a:r>
              <a:rPr lang="en-US" sz="3600" b="0" i="0" dirty="0">
                <a:solidFill>
                  <a:schemeClr val="bg1"/>
                </a:solidFill>
              </a:rPr>
              <a:t> och </a:t>
            </a:r>
            <a:r>
              <a:rPr lang="en-US" sz="3600" b="0" i="0" dirty="0" err="1">
                <a:solidFill>
                  <a:schemeClr val="bg1"/>
                </a:solidFill>
              </a:rPr>
              <a:t>kollektivtrafik</a:t>
            </a:r>
            <a:r>
              <a:rPr lang="en-US" sz="3600" b="0" i="0" dirty="0">
                <a:solidFill>
                  <a:schemeClr val="bg1"/>
                </a:solidFill>
              </a:rPr>
              <a:t> </a:t>
            </a:r>
            <a:r>
              <a:rPr lang="en-US" sz="3600" b="0" i="0" dirty="0" err="1">
                <a:solidFill>
                  <a:schemeClr val="bg1"/>
                </a:solidFill>
              </a:rPr>
              <a:t>användarvänligt</a:t>
            </a:r>
            <a:r>
              <a:rPr lang="en-US" sz="3600" b="0" i="0" dirty="0">
                <a:solidFill>
                  <a:schemeClr val="bg1"/>
                </a:solidFill>
              </a:rPr>
              <a:t>. </a:t>
            </a:r>
            <a:endParaRPr lang="sv-SE" sz="3600" dirty="0">
              <a:solidFill>
                <a:schemeClr val="bg1"/>
              </a:solidFill>
            </a:endParaRPr>
          </a:p>
        </p:txBody>
      </p:sp>
      <p:sp>
        <p:nvSpPr>
          <p:cNvPr id="4" name="textruta 3">
            <a:extLst>
              <a:ext uri="{FF2B5EF4-FFF2-40B4-BE49-F238E27FC236}">
                <a16:creationId xmlns:a16="http://schemas.microsoft.com/office/drawing/2014/main" id="{6252B866-ED2A-9210-6C07-0D81778A9D07}"/>
              </a:ext>
            </a:extLst>
          </p:cNvPr>
          <p:cNvSpPr txBox="1"/>
          <p:nvPr/>
        </p:nvSpPr>
        <p:spPr>
          <a:xfrm>
            <a:off x="1449987" y="3771085"/>
            <a:ext cx="9618134" cy="646331"/>
          </a:xfrm>
          <a:prstGeom prst="rect">
            <a:avLst/>
          </a:prstGeom>
          <a:noFill/>
        </p:spPr>
        <p:txBody>
          <a:bodyPr wrap="square">
            <a:spAutoFit/>
          </a:bodyPr>
          <a:lstStyle/>
          <a:p>
            <a:pPr lvl="0"/>
            <a:r>
              <a:rPr lang="en-US" sz="3600" b="0" i="0" dirty="0" err="1">
                <a:solidFill>
                  <a:schemeClr val="bg1"/>
                </a:solidFill>
              </a:rPr>
              <a:t>Gör</a:t>
            </a:r>
            <a:r>
              <a:rPr lang="en-US" sz="3600" b="0" i="0" dirty="0">
                <a:solidFill>
                  <a:schemeClr val="bg1"/>
                </a:solidFill>
              </a:rPr>
              <a:t> </a:t>
            </a:r>
            <a:r>
              <a:rPr lang="en-US" sz="3600" b="0" i="0" dirty="0" err="1">
                <a:solidFill>
                  <a:schemeClr val="bg1"/>
                </a:solidFill>
              </a:rPr>
              <a:t>cykeldelning</a:t>
            </a:r>
            <a:r>
              <a:rPr lang="en-US" sz="3600" b="0" i="0" dirty="0">
                <a:solidFill>
                  <a:schemeClr val="bg1"/>
                </a:solidFill>
              </a:rPr>
              <a:t> till del av </a:t>
            </a:r>
            <a:r>
              <a:rPr lang="en-US" sz="3600" b="0" i="0" dirty="0" err="1">
                <a:solidFill>
                  <a:schemeClr val="bg1"/>
                </a:solidFill>
              </a:rPr>
              <a:t>kollektivtrafiken</a:t>
            </a:r>
            <a:r>
              <a:rPr lang="en-US" sz="3600" b="0" i="0" dirty="0">
                <a:solidFill>
                  <a:schemeClr val="bg1"/>
                </a:solidFill>
              </a:rPr>
              <a:t>. </a:t>
            </a:r>
            <a:endParaRPr lang="en-US" sz="3600" dirty="0">
              <a:solidFill>
                <a:schemeClr val="bg1"/>
              </a:solidFill>
            </a:endParaRPr>
          </a:p>
        </p:txBody>
      </p:sp>
      <p:sp>
        <p:nvSpPr>
          <p:cNvPr id="10" name="textruta 9">
            <a:extLst>
              <a:ext uri="{FF2B5EF4-FFF2-40B4-BE49-F238E27FC236}">
                <a16:creationId xmlns:a16="http://schemas.microsoft.com/office/drawing/2014/main" id="{407DADDE-722C-91EF-89E0-E53FFD155EEE}"/>
              </a:ext>
            </a:extLst>
          </p:cNvPr>
          <p:cNvSpPr txBox="1"/>
          <p:nvPr/>
        </p:nvSpPr>
        <p:spPr>
          <a:xfrm>
            <a:off x="1469204" y="5112434"/>
            <a:ext cx="7685069" cy="646331"/>
          </a:xfrm>
          <a:prstGeom prst="rect">
            <a:avLst/>
          </a:prstGeom>
          <a:noFill/>
        </p:spPr>
        <p:txBody>
          <a:bodyPr wrap="square">
            <a:spAutoFit/>
          </a:bodyPr>
          <a:lstStyle/>
          <a:p>
            <a:pPr lvl="0"/>
            <a:r>
              <a:rPr lang="en-US" sz="3600" b="0" i="0" dirty="0" err="1">
                <a:solidFill>
                  <a:schemeClr val="bg1"/>
                </a:solidFill>
              </a:rPr>
              <a:t>Använd</a:t>
            </a:r>
            <a:r>
              <a:rPr lang="en-US" sz="3600" b="0" i="0" dirty="0">
                <a:solidFill>
                  <a:schemeClr val="bg1"/>
                </a:solidFill>
              </a:rPr>
              <a:t> </a:t>
            </a:r>
            <a:r>
              <a:rPr lang="en-US" sz="3600" b="0" i="0" dirty="0" err="1">
                <a:solidFill>
                  <a:schemeClr val="bg1"/>
                </a:solidFill>
              </a:rPr>
              <a:t>datainsamling</a:t>
            </a:r>
            <a:r>
              <a:rPr lang="en-US" sz="3600" b="0" i="0" dirty="0">
                <a:solidFill>
                  <a:schemeClr val="bg1"/>
                </a:solidFill>
              </a:rPr>
              <a:t> </a:t>
            </a:r>
            <a:r>
              <a:rPr lang="en-US" sz="3600" b="0" i="0" dirty="0" err="1">
                <a:solidFill>
                  <a:schemeClr val="bg1"/>
                </a:solidFill>
              </a:rPr>
              <a:t>som</a:t>
            </a:r>
            <a:r>
              <a:rPr lang="en-US" sz="3600" b="0" i="0" dirty="0">
                <a:solidFill>
                  <a:schemeClr val="bg1"/>
                </a:solidFill>
              </a:rPr>
              <a:t> </a:t>
            </a:r>
            <a:r>
              <a:rPr lang="en-US" sz="3600" b="0" i="0" dirty="0" err="1">
                <a:solidFill>
                  <a:schemeClr val="bg1"/>
                </a:solidFill>
              </a:rPr>
              <a:t>medel</a:t>
            </a:r>
            <a:r>
              <a:rPr lang="en-US" sz="3600" b="0" i="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243451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AF17F3-D8A7-89E8-1DCF-13C300E3B9A9}"/>
              </a:ext>
            </a:extLst>
          </p:cNvPr>
          <p:cNvSpPr>
            <a:spLocks noGrp="1"/>
          </p:cNvSpPr>
          <p:nvPr>
            <p:ph type="title"/>
          </p:nvPr>
        </p:nvSpPr>
        <p:spPr/>
        <p:txBody>
          <a:bodyPr/>
          <a:lstStyle/>
          <a:p>
            <a:r>
              <a:rPr lang="sv-SE" dirty="0"/>
              <a:t>Gör cykeldelning till del av kollektivtrafiken</a:t>
            </a:r>
          </a:p>
        </p:txBody>
      </p:sp>
      <p:sp>
        <p:nvSpPr>
          <p:cNvPr id="6" name="textruta 5">
            <a:extLst>
              <a:ext uri="{FF2B5EF4-FFF2-40B4-BE49-F238E27FC236}">
                <a16:creationId xmlns:a16="http://schemas.microsoft.com/office/drawing/2014/main" id="{9BE0B32E-779A-6F82-0DFF-C84BB2444BAB}"/>
              </a:ext>
            </a:extLst>
          </p:cNvPr>
          <p:cNvSpPr txBox="1"/>
          <p:nvPr/>
        </p:nvSpPr>
        <p:spPr>
          <a:xfrm>
            <a:off x="579992" y="1970306"/>
            <a:ext cx="8945008" cy="4493538"/>
          </a:xfrm>
          <a:prstGeom prst="rect">
            <a:avLst/>
          </a:prstGeom>
          <a:noFill/>
        </p:spPr>
        <p:txBody>
          <a:bodyPr wrap="square">
            <a:spAutoFit/>
          </a:bodyPr>
          <a:lstStyle/>
          <a:p>
            <a:pPr marL="285750" indent="-285750" algn="l" rtl="0" fontAlgn="base">
              <a:buFont typeface="Wingdings" panose="05000000000000000000" pitchFamily="2" charset="2"/>
              <a:buChar char="Ø"/>
            </a:pPr>
            <a:r>
              <a:rPr lang="sv-SE" sz="1600" b="0" i="0" dirty="0">
                <a:solidFill>
                  <a:srgbClr val="000000"/>
                </a:solidFill>
                <a:effectLst/>
                <a:latin typeface="Calibri Light" panose="020F0302020204030204" pitchFamily="34" charset="0"/>
              </a:rPr>
              <a:t>Mikromobilitet som cykeldelningstjänster är viktiga komplement för att öka det kollektiva resandet och hållbart resande överlag</a:t>
            </a:r>
          </a:p>
          <a:p>
            <a:pPr marL="285750" indent="-285750" algn="l" rtl="0" fontAlgn="base">
              <a:buFont typeface="Wingdings" panose="05000000000000000000" pitchFamily="2" charset="2"/>
              <a:buChar char="Ø"/>
            </a:pPr>
            <a:r>
              <a:rPr lang="sv-SE" sz="1600" dirty="0">
                <a:solidFill>
                  <a:srgbClr val="000000"/>
                </a:solidFill>
                <a:latin typeface="Calibri Light" panose="020F0302020204030204" pitchFamily="34" charset="0"/>
              </a:rPr>
              <a:t>För att mikromobilitet ska bli hållbart behöver den vara reglerad</a:t>
            </a:r>
          </a:p>
          <a:p>
            <a:pPr marL="285750" indent="-285750" algn="l" rtl="0" fontAlgn="base">
              <a:buFont typeface="Wingdings" panose="05000000000000000000" pitchFamily="2" charset="2"/>
              <a:buChar char="Ø"/>
            </a:pPr>
            <a:r>
              <a:rPr lang="sv-SE" sz="1600" b="0" i="0" dirty="0">
                <a:solidFill>
                  <a:srgbClr val="000000"/>
                </a:solidFill>
                <a:effectLst/>
                <a:latin typeface="Calibri Light" panose="020F0302020204030204" pitchFamily="34" charset="0"/>
              </a:rPr>
              <a:t>För att mikromobilitet ska kunna erbjudas till alla, även de som bor i mindre tätbebyggda områden, behöver den få offentligt stöd i form av både finansiering och regional samverkan. </a:t>
            </a:r>
          </a:p>
          <a:p>
            <a:pPr algn="l" rtl="0" fontAlgn="base"/>
            <a:endParaRPr lang="sv-SE" sz="2000" b="0" i="0" dirty="0">
              <a:solidFill>
                <a:srgbClr val="000000"/>
              </a:solidFill>
              <a:effectLst/>
              <a:latin typeface="Calibri Light" panose="020F0302020204030204" pitchFamily="34" charset="0"/>
            </a:endParaRPr>
          </a:p>
          <a:p>
            <a:pPr algn="l" rtl="0" fontAlgn="base"/>
            <a:r>
              <a:rPr lang="sv-SE" b="0" i="0" dirty="0">
                <a:solidFill>
                  <a:srgbClr val="000000"/>
                </a:solidFill>
                <a:effectLst/>
                <a:latin typeface="Calibri Light" panose="020F0302020204030204" pitchFamily="34" charset="0"/>
              </a:rPr>
              <a:t>Lösningen -&gt; Gör mikromobilitet såsom </a:t>
            </a:r>
            <a:r>
              <a:rPr lang="sv-SE" dirty="0">
                <a:solidFill>
                  <a:srgbClr val="000000"/>
                </a:solidFill>
                <a:latin typeface="Calibri Light" panose="020F0302020204030204" pitchFamily="34" charset="0"/>
              </a:rPr>
              <a:t>c</a:t>
            </a:r>
            <a:r>
              <a:rPr lang="sv-SE" b="0" i="0" dirty="0">
                <a:solidFill>
                  <a:srgbClr val="000000"/>
                </a:solidFill>
                <a:effectLst/>
                <a:latin typeface="Calibri Light" panose="020F0302020204030204" pitchFamily="34" charset="0"/>
              </a:rPr>
              <a:t>ykeldelningen till  del av kollektivtrafiken (subventionera och ta ansvar för att det blir tillgängligt för alla)  </a:t>
            </a:r>
            <a:endParaRPr lang="sv-SE" sz="2800" b="0" i="0" dirty="0">
              <a:solidFill>
                <a:srgbClr val="000000"/>
              </a:solidFill>
              <a:effectLst/>
              <a:latin typeface="Calibri Light" panose="020F0302020204030204" pitchFamily="34" charset="0"/>
            </a:endParaRPr>
          </a:p>
          <a:p>
            <a:pPr algn="l" rtl="0" fontAlgn="base">
              <a:buFont typeface="Arial" panose="020B0604020202020204" pitchFamily="34" charset="0"/>
              <a:buChar char="•"/>
            </a:pPr>
            <a:endParaRPr lang="sv-SE" sz="1100" b="0" i="0" dirty="0">
              <a:solidFill>
                <a:srgbClr val="000000"/>
              </a:solidFill>
              <a:effectLst/>
              <a:latin typeface="Calibri Light" panose="020F0302020204030204" pitchFamily="34" charset="0"/>
            </a:endParaRPr>
          </a:p>
          <a:p>
            <a:pPr algn="l" rtl="0" fontAlgn="base"/>
            <a:endParaRPr lang="sv-SE" sz="1100" b="0" i="0" dirty="0">
              <a:solidFill>
                <a:srgbClr val="000000"/>
              </a:solidFill>
              <a:effectLst/>
              <a:latin typeface="Calibri Light" panose="020F0302020204030204" pitchFamily="34" charset="0"/>
            </a:endParaRPr>
          </a:p>
          <a:p>
            <a:pPr algn="l" rtl="0" fontAlgn="base"/>
            <a:r>
              <a:rPr lang="sv-SE" sz="1600" b="0" i="0" dirty="0">
                <a:solidFill>
                  <a:srgbClr val="000000"/>
                </a:solidFill>
                <a:effectLst/>
                <a:latin typeface="Calibri Light" panose="020F0302020204030204" pitchFamily="34" charset="0"/>
              </a:rPr>
              <a:t>Dags att implementera cykeldelning? </a:t>
            </a:r>
          </a:p>
          <a:p>
            <a:pPr marL="742950" lvl="1" indent="-285750" fontAlgn="base">
              <a:buFont typeface="Wingdings" panose="05000000000000000000" pitchFamily="2" charset="2"/>
              <a:buChar char="Ø"/>
            </a:pPr>
            <a:r>
              <a:rPr lang="sv-SE" sz="1400" dirty="0">
                <a:solidFill>
                  <a:srgbClr val="000000"/>
                </a:solidFill>
                <a:latin typeface="Calibri Light" panose="020F0302020204030204" pitchFamily="34" charset="0"/>
              </a:rPr>
              <a:t>Det finns en massa bra tips och guidning inför och under implementering för att undvika vandalism, för att locka användare och skapa långsiktighet. Det viktigaste är dock att se mikromobilitetslösningar som ett verktyg för hållbar mobilitet och inte ett slutligt mål i sig</a:t>
            </a:r>
          </a:p>
          <a:p>
            <a:pPr marL="742950" lvl="1" indent="-285750" fontAlgn="base">
              <a:buFont typeface="Wingdings" panose="05000000000000000000" pitchFamily="2" charset="2"/>
              <a:buChar char="Ø"/>
            </a:pPr>
            <a:r>
              <a:rPr lang="sv-SE" sz="1400" b="0" i="0" dirty="0">
                <a:solidFill>
                  <a:srgbClr val="000000"/>
                </a:solidFill>
                <a:effectLst/>
                <a:latin typeface="Calibri Light" panose="020F0302020204030204" pitchFamily="34" charset="0"/>
                <a:hlinkClick r:id="rId2"/>
              </a:rPr>
              <a:t>CYKOMBI Köpenhamn</a:t>
            </a:r>
            <a:r>
              <a:rPr lang="sv-SE" sz="1400" b="0" i="0" dirty="0">
                <a:solidFill>
                  <a:srgbClr val="000000"/>
                </a:solidFill>
                <a:effectLst/>
                <a:latin typeface="Calibri Light" panose="020F0302020204030204" pitchFamily="34" charset="0"/>
              </a:rPr>
              <a:t>, en rapport och ett verktyg för benchmarking och potential av </a:t>
            </a:r>
            <a:r>
              <a:rPr lang="sv-SE" sz="1400" b="0" i="0" dirty="0" err="1">
                <a:solidFill>
                  <a:srgbClr val="000000"/>
                </a:solidFill>
                <a:effectLst/>
                <a:latin typeface="Calibri Light" panose="020F0302020204030204" pitchFamily="34" charset="0"/>
              </a:rPr>
              <a:t>MaaS</a:t>
            </a:r>
            <a:endParaRPr lang="sv-SE" sz="1400" dirty="0">
              <a:solidFill>
                <a:srgbClr val="000000"/>
              </a:solidFill>
              <a:latin typeface="Calibri Light" panose="020F0302020204030204" pitchFamily="34" charset="0"/>
            </a:endParaRPr>
          </a:p>
          <a:p>
            <a:pPr marL="742950" lvl="1" indent="-285750" fontAlgn="base">
              <a:buFont typeface="Wingdings" panose="05000000000000000000" pitchFamily="2" charset="2"/>
              <a:buChar char="Ø"/>
            </a:pPr>
            <a:r>
              <a:rPr lang="sv-SE" sz="1400" b="0" i="0" dirty="0" err="1">
                <a:solidFill>
                  <a:srgbClr val="000000"/>
                </a:solidFill>
                <a:effectLst/>
                <a:latin typeface="Calibri Light" panose="020F0302020204030204" pitchFamily="34" charset="0"/>
                <a:hlinkClick r:id="rId3"/>
              </a:rPr>
              <a:t>eHUBS</a:t>
            </a:r>
            <a:r>
              <a:rPr lang="sv-SE" sz="1400" b="0" i="0" dirty="0">
                <a:solidFill>
                  <a:srgbClr val="000000"/>
                </a:solidFill>
                <a:effectLst/>
                <a:latin typeface="Calibri Light" panose="020F0302020204030204" pitchFamily="34" charset="0"/>
                <a:hlinkClick r:id="rId3"/>
              </a:rPr>
              <a:t> </a:t>
            </a:r>
            <a:r>
              <a:rPr lang="sv-SE" sz="1400" b="0" i="0" dirty="0" err="1">
                <a:solidFill>
                  <a:srgbClr val="000000"/>
                </a:solidFill>
                <a:effectLst/>
                <a:latin typeface="Calibri Light" panose="020F0302020204030204" pitchFamily="34" charset="0"/>
                <a:hlinkClick r:id="rId3"/>
              </a:rPr>
              <a:t>blueprint</a:t>
            </a:r>
            <a:r>
              <a:rPr lang="sv-SE" sz="1400" b="0" i="0" dirty="0">
                <a:solidFill>
                  <a:srgbClr val="000000"/>
                </a:solidFill>
                <a:effectLst/>
                <a:latin typeface="Calibri Light" panose="020F0302020204030204" pitchFamily="34" charset="0"/>
                <a:hlinkClick r:id="rId3"/>
              </a:rPr>
              <a:t>/</a:t>
            </a:r>
            <a:r>
              <a:rPr lang="sv-SE" sz="1400" b="0" i="0" dirty="0" err="1">
                <a:solidFill>
                  <a:srgbClr val="000000"/>
                </a:solidFill>
                <a:effectLst/>
                <a:latin typeface="Calibri Light" panose="020F0302020204030204" pitchFamily="34" charset="0"/>
                <a:hlinkClick r:id="rId3"/>
              </a:rPr>
              <a:t>toolkit</a:t>
            </a:r>
            <a:r>
              <a:rPr lang="sv-SE" sz="1400" b="0" i="0" dirty="0">
                <a:solidFill>
                  <a:srgbClr val="000000"/>
                </a:solidFill>
                <a:effectLst/>
                <a:latin typeface="Calibri Light" panose="020F0302020204030204" pitchFamily="34" charset="0"/>
              </a:rPr>
              <a:t>, projekt som stöttar städer i att implementera och utvärdera fördelarna med mobilitetshubb: </a:t>
            </a:r>
          </a:p>
          <a:p>
            <a:pPr marL="742950" lvl="1" indent="-285750" fontAlgn="base">
              <a:buFont typeface="Wingdings" panose="05000000000000000000" pitchFamily="2" charset="2"/>
              <a:buChar char="Ø"/>
            </a:pPr>
            <a:r>
              <a:rPr lang="sv-SE" sz="1400" dirty="0" err="1">
                <a:latin typeface="Calibri Light" panose="020F0302020204030204" pitchFamily="34" charset="0"/>
                <a:cs typeface="Calibri Light" panose="020F0302020204030204" pitchFamily="34" charset="0"/>
                <a:hlinkClick r:id="rId4"/>
              </a:rPr>
              <a:t>ShareDiMobiHub</a:t>
            </a:r>
            <a:r>
              <a:rPr lang="sv-SE" sz="1400" dirty="0">
                <a:latin typeface="Calibri Light" panose="020F0302020204030204" pitchFamily="34" charset="0"/>
                <a:cs typeface="Calibri Light" panose="020F0302020204030204" pitchFamily="34" charset="0"/>
              </a:rPr>
              <a:t>, Projekt som arbetar med att öka implementeringen av delade </a:t>
            </a:r>
            <a:r>
              <a:rPr lang="sv-SE" sz="1400" dirty="0" err="1">
                <a:latin typeface="Calibri Light" panose="020F0302020204030204" pitchFamily="34" charset="0"/>
                <a:cs typeface="Calibri Light" panose="020F0302020204030204" pitchFamily="34" charset="0"/>
              </a:rPr>
              <a:t>moibilitetshubbar</a:t>
            </a:r>
            <a:br>
              <a:rPr lang="sv-SE" sz="1400" b="0" i="0" dirty="0">
                <a:solidFill>
                  <a:srgbClr val="000000"/>
                </a:solidFill>
                <a:effectLst/>
                <a:latin typeface="WordVisiCarriageReturn_MSFontService"/>
              </a:rPr>
            </a:br>
            <a:r>
              <a:rPr lang="sv-SE" sz="1400" b="0" i="0" dirty="0">
                <a:solidFill>
                  <a:srgbClr val="000000"/>
                </a:solidFill>
                <a:effectLst/>
                <a:latin typeface="Calibri Light" panose="020F0302020204030204" pitchFamily="34" charset="0"/>
              </a:rPr>
              <a:t> </a:t>
            </a:r>
          </a:p>
        </p:txBody>
      </p:sp>
    </p:spTree>
    <p:extLst>
      <p:ext uri="{BB962C8B-B14F-4D97-AF65-F5344CB8AC3E}">
        <p14:creationId xmlns:p14="http://schemas.microsoft.com/office/powerpoint/2010/main" val="385979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F0A072-7962-2A37-C46E-5CEF1C461810}"/>
              </a:ext>
            </a:extLst>
          </p:cNvPr>
          <p:cNvSpPr>
            <a:spLocks noGrp="1"/>
          </p:cNvSpPr>
          <p:nvPr>
            <p:ph type="title"/>
          </p:nvPr>
        </p:nvSpPr>
        <p:spPr/>
        <p:txBody>
          <a:bodyPr/>
          <a:lstStyle/>
          <a:p>
            <a:r>
              <a:rPr lang="sv-SE" dirty="0"/>
              <a:t>Styr technologin och gör cykling och kollektivtrafik användarvänligt </a:t>
            </a:r>
          </a:p>
        </p:txBody>
      </p:sp>
      <p:sp>
        <p:nvSpPr>
          <p:cNvPr id="5" name="textruta 4">
            <a:extLst>
              <a:ext uri="{FF2B5EF4-FFF2-40B4-BE49-F238E27FC236}">
                <a16:creationId xmlns:a16="http://schemas.microsoft.com/office/drawing/2014/main" id="{425B5C9A-AE65-5EE9-0A7B-781B421D2572}"/>
              </a:ext>
            </a:extLst>
          </p:cNvPr>
          <p:cNvSpPr txBox="1"/>
          <p:nvPr/>
        </p:nvSpPr>
        <p:spPr>
          <a:xfrm>
            <a:off x="814635" y="1930400"/>
            <a:ext cx="8322066" cy="4970591"/>
          </a:xfrm>
          <a:prstGeom prst="rect">
            <a:avLst/>
          </a:prstGeom>
          <a:noFill/>
        </p:spPr>
        <p:txBody>
          <a:bodyPr wrap="square">
            <a:spAutoFit/>
          </a:bodyPr>
          <a:lstStyle/>
          <a:p>
            <a:pPr marL="285750" indent="-285750" algn="l" rtl="0" fontAlgn="base">
              <a:buClr>
                <a:srgbClr val="99C63D"/>
              </a:buClr>
              <a:buFont typeface="Wingdings" panose="05000000000000000000" pitchFamily="2" charset="2"/>
              <a:buChar char="Ø"/>
            </a:pPr>
            <a:endParaRPr lang="sv-SE" sz="1800" b="0" i="0" dirty="0">
              <a:solidFill>
                <a:srgbClr val="000000"/>
              </a:solidFill>
              <a:effectLst/>
              <a:latin typeface="Calibri Light" panose="020F0302020204030204" pitchFamily="34" charset="0"/>
            </a:endParaRPr>
          </a:p>
          <a:p>
            <a:pPr marL="285750" indent="-285750" algn="l" rtl="0" fontAlgn="base">
              <a:buClr>
                <a:srgbClr val="99C63D"/>
              </a:buClr>
              <a:buFont typeface="Wingdings" panose="05000000000000000000" pitchFamily="2" charset="2"/>
              <a:buChar char="Ø"/>
            </a:pPr>
            <a:r>
              <a:rPr lang="sv-SE" dirty="0">
                <a:solidFill>
                  <a:srgbClr val="000000"/>
                </a:solidFill>
                <a:latin typeface="Calibri Light" panose="020F0302020204030204" pitchFamily="34" charset="0"/>
              </a:rPr>
              <a:t>Med regleringar och andra styrmedel har offentlig sektor möjlighet att styra den technologiska utvecklingen så att hållbara lösningar gynnas. Flera innovationer och lösningar, så som </a:t>
            </a:r>
            <a:r>
              <a:rPr lang="sv-SE" dirty="0" err="1">
                <a:solidFill>
                  <a:srgbClr val="000000"/>
                </a:solidFill>
                <a:latin typeface="Calibri Light" panose="020F0302020204030204" pitchFamily="34" charset="0"/>
              </a:rPr>
              <a:t>MaaS</a:t>
            </a:r>
            <a:r>
              <a:rPr lang="sv-SE" dirty="0">
                <a:solidFill>
                  <a:srgbClr val="000000"/>
                </a:solidFill>
                <a:latin typeface="Calibri Light" panose="020F0302020204030204" pitchFamily="34" charset="0"/>
              </a:rPr>
              <a:t> och olika mobilitetstjänster är redan i framfarten men beroende på vilka förutsättningar vi ger marknaden kan dessa lösningar leda till en ökning i fossila färdmedel eller en minskning. Vi behöver därför bli bättre på trendbevakning och bana väg för hållbara alternativ </a:t>
            </a:r>
          </a:p>
          <a:p>
            <a:pPr marL="285750" indent="-285750" algn="l" rtl="0" fontAlgn="base">
              <a:buClr>
                <a:srgbClr val="99C63D"/>
              </a:buClr>
              <a:buFont typeface="Wingdings" panose="05000000000000000000" pitchFamily="2" charset="2"/>
              <a:buChar char="Ø"/>
            </a:pPr>
            <a:r>
              <a:rPr lang="sv-SE" dirty="0">
                <a:solidFill>
                  <a:srgbClr val="000000"/>
                </a:solidFill>
                <a:latin typeface="Calibri Light" panose="020F0302020204030204" pitchFamily="34" charset="0"/>
              </a:rPr>
              <a:t>Kollektivtrafik och mikromobilitetslösningar behöver bli betydligt mer användarvänligt. Det finns oändligt med möjligheter för detta. Bland annat: </a:t>
            </a:r>
          </a:p>
          <a:p>
            <a:pPr marL="742950" lvl="1" indent="-285750" fontAlgn="base">
              <a:buClr>
                <a:srgbClr val="99C63D"/>
              </a:buClr>
              <a:buFont typeface="Wingdings" panose="05000000000000000000" pitchFamily="2" charset="2"/>
              <a:buChar char="Ø"/>
            </a:pPr>
            <a:r>
              <a:rPr lang="sv-SE" sz="1700" b="0" i="0" dirty="0">
                <a:solidFill>
                  <a:schemeClr val="tx1"/>
                </a:solidFill>
                <a:effectLst/>
                <a:latin typeface="Calibri Light" panose="020F0302020204030204" pitchFamily="34" charset="0"/>
              </a:rPr>
              <a:t>Användarvänliga </a:t>
            </a:r>
            <a:r>
              <a:rPr lang="sv-SE" sz="1700" b="0" i="0" dirty="0" err="1">
                <a:solidFill>
                  <a:schemeClr val="tx1"/>
                </a:solidFill>
                <a:effectLst/>
                <a:latin typeface="Calibri Light" panose="020F0302020204030204" pitchFamily="34" charset="0"/>
              </a:rPr>
              <a:t>navigeringsappar</a:t>
            </a:r>
            <a:r>
              <a:rPr lang="sv-SE" sz="1700" b="0" i="0" dirty="0">
                <a:solidFill>
                  <a:schemeClr val="tx1"/>
                </a:solidFill>
                <a:effectLst/>
                <a:latin typeface="Calibri Light" panose="020F0302020204030204" pitchFamily="34" charset="0"/>
              </a:rPr>
              <a:t> som prioriterar och lyfter fram hållbara transport medel och kombiresor.</a:t>
            </a:r>
            <a:r>
              <a:rPr lang="sv-SE" sz="1700" b="0" i="0" dirty="0">
                <a:solidFill>
                  <a:schemeClr val="tx1"/>
                </a:solidFill>
                <a:effectLst/>
                <a:latin typeface="WordVisiCarriageReturn_MSFontService"/>
              </a:rPr>
              <a:t> </a:t>
            </a:r>
          </a:p>
          <a:p>
            <a:pPr marL="742950" lvl="1" indent="-285750" fontAlgn="base">
              <a:buClr>
                <a:srgbClr val="99C63D"/>
              </a:buClr>
              <a:buFont typeface="Wingdings" panose="05000000000000000000" pitchFamily="2" charset="2"/>
              <a:buChar char="Ø"/>
            </a:pPr>
            <a:r>
              <a:rPr lang="sv-SE" sz="1700" b="0" i="0" dirty="0">
                <a:solidFill>
                  <a:schemeClr val="tx1"/>
                </a:solidFill>
                <a:effectLst/>
                <a:latin typeface="Calibri Light" panose="020F0302020204030204" pitchFamily="34" charset="0"/>
                <a:cs typeface="Calibri Light" panose="020F0302020204030204" pitchFamily="34" charset="0"/>
              </a:rPr>
              <a:t>Prenumerationer på mobilitet som låter dig använda all mikromobilitet, kollektivtrafik och olika delningstjänster utan att behöva betala för varje tillfälle eller ha flera olika </a:t>
            </a:r>
            <a:r>
              <a:rPr lang="sv-SE" sz="1700" b="0" i="0" dirty="0" err="1">
                <a:solidFill>
                  <a:schemeClr val="tx1"/>
                </a:solidFill>
                <a:effectLst/>
                <a:latin typeface="Calibri Light" panose="020F0302020204030204" pitchFamily="34" charset="0"/>
                <a:cs typeface="Calibri Light" panose="020F0302020204030204" pitchFamily="34" charset="0"/>
              </a:rPr>
              <a:t>appar</a:t>
            </a:r>
            <a:r>
              <a:rPr lang="sv-SE" sz="1700" b="0" i="0" dirty="0">
                <a:solidFill>
                  <a:schemeClr val="tx1"/>
                </a:solidFill>
                <a:effectLst/>
                <a:latin typeface="Calibri Light" panose="020F0302020204030204" pitchFamily="34" charset="0"/>
                <a:cs typeface="Calibri Light" panose="020F0302020204030204" pitchFamily="34" charset="0"/>
              </a:rPr>
              <a:t> </a:t>
            </a:r>
          </a:p>
          <a:p>
            <a:pPr marL="742950" lvl="1" indent="-285750" fontAlgn="base">
              <a:buClr>
                <a:srgbClr val="99C63D"/>
              </a:buClr>
              <a:buFont typeface="Wingdings" panose="05000000000000000000" pitchFamily="2" charset="2"/>
              <a:buChar char="Ø"/>
            </a:pPr>
            <a:r>
              <a:rPr lang="sv-SE" sz="1700" dirty="0">
                <a:solidFill>
                  <a:schemeClr val="tx1"/>
                </a:solidFill>
                <a:latin typeface="Calibri Light" panose="020F0302020204030204" pitchFamily="34" charset="0"/>
              </a:rPr>
              <a:t>Live-i</a:t>
            </a:r>
            <a:r>
              <a:rPr lang="sv-SE" sz="1700" b="0" i="0" dirty="0">
                <a:solidFill>
                  <a:schemeClr val="tx1"/>
                </a:solidFill>
                <a:effectLst/>
                <a:latin typeface="Calibri Light" panose="020F0302020204030204" pitchFamily="34" charset="0"/>
              </a:rPr>
              <a:t>nfo om lediga cykelparkeringar, delningsalternativ mm </a:t>
            </a:r>
          </a:p>
          <a:p>
            <a:pPr marL="742950" lvl="1" indent="-285750" fontAlgn="base">
              <a:buClr>
                <a:srgbClr val="99C63D"/>
              </a:buClr>
              <a:buFont typeface="Wingdings" panose="05000000000000000000" pitchFamily="2" charset="2"/>
              <a:buChar char="Ø"/>
            </a:pPr>
            <a:r>
              <a:rPr lang="sv-SE" sz="1700" dirty="0">
                <a:solidFill>
                  <a:schemeClr val="tx1"/>
                </a:solidFill>
                <a:latin typeface="Calibri Light" panose="020F0302020204030204" pitchFamily="34" charset="0"/>
              </a:rPr>
              <a:t>Leasingcyklar som erbjuder service och stöldskydd i prenumerationen </a:t>
            </a:r>
            <a:endParaRPr lang="sv-SE" sz="1700" b="0" i="0" dirty="0">
              <a:solidFill>
                <a:schemeClr val="tx1"/>
              </a:solidFill>
              <a:effectLst/>
              <a:latin typeface="Calibri Light" panose="020F0302020204030204" pitchFamily="34" charset="0"/>
            </a:endParaRPr>
          </a:p>
          <a:p>
            <a:pPr marL="742950" lvl="1" indent="-285750" fontAlgn="base">
              <a:buClr>
                <a:srgbClr val="99C63D"/>
              </a:buClr>
              <a:buFont typeface="Wingdings" panose="05000000000000000000" pitchFamily="2" charset="2"/>
              <a:buChar char="Ø"/>
            </a:pPr>
            <a:endParaRPr lang="sv-SE" b="0" i="0" dirty="0">
              <a:solidFill>
                <a:srgbClr val="000000"/>
              </a:solidFill>
              <a:effectLst/>
              <a:latin typeface="Calibri Light" panose="020F0302020204030204" pitchFamily="34" charset="0"/>
            </a:endParaRPr>
          </a:p>
          <a:p>
            <a:pPr marL="285750" indent="-285750" algn="l" rtl="0" fontAlgn="base">
              <a:buClr>
                <a:srgbClr val="99C63D"/>
              </a:buClr>
              <a:buFont typeface="Wingdings" panose="05000000000000000000" pitchFamily="2" charset="2"/>
              <a:buChar char="Ø"/>
            </a:pPr>
            <a:endParaRPr lang="sv-SE" dirty="0"/>
          </a:p>
        </p:txBody>
      </p:sp>
    </p:spTree>
    <p:extLst>
      <p:ext uri="{BB962C8B-B14F-4D97-AF65-F5344CB8AC3E}">
        <p14:creationId xmlns:p14="http://schemas.microsoft.com/office/powerpoint/2010/main" val="143344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59F6414-E602-1415-3DA6-DE1FB67EDBE1}"/>
              </a:ext>
            </a:extLst>
          </p:cNvPr>
          <p:cNvSpPr>
            <a:spLocks noGrp="1"/>
          </p:cNvSpPr>
          <p:nvPr>
            <p:ph type="title"/>
          </p:nvPr>
        </p:nvSpPr>
        <p:spPr>
          <a:xfrm>
            <a:off x="1043950" y="1179151"/>
            <a:ext cx="3300646" cy="4463889"/>
          </a:xfrm>
        </p:spPr>
        <p:txBody>
          <a:bodyPr anchor="ctr">
            <a:normAutofit/>
          </a:bodyPr>
          <a:lstStyle/>
          <a:p>
            <a:r>
              <a:rPr lang="sv-SE" dirty="0"/>
              <a:t>Använd datainsamling som medel</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textruta 4">
            <a:extLst>
              <a:ext uri="{FF2B5EF4-FFF2-40B4-BE49-F238E27FC236}">
                <a16:creationId xmlns:a16="http://schemas.microsoft.com/office/drawing/2014/main" id="{88B5E159-15C2-6D87-8144-F7ABE53B0AFC}"/>
              </a:ext>
            </a:extLst>
          </p:cNvPr>
          <p:cNvSpPr txBox="1"/>
          <p:nvPr/>
        </p:nvSpPr>
        <p:spPr>
          <a:xfrm>
            <a:off x="4939813" y="1395723"/>
            <a:ext cx="6102848" cy="4247317"/>
          </a:xfrm>
          <a:prstGeom prst="rect">
            <a:avLst/>
          </a:prstGeom>
          <a:noFill/>
        </p:spPr>
        <p:txBody>
          <a:bodyPr wrap="square">
            <a:spAutoFit/>
          </a:bodyPr>
          <a:lstStyle/>
          <a:p>
            <a:pPr marL="285750" indent="-285750" rtl="0" fontAlgn="base">
              <a:buClr>
                <a:srgbClr val="99C63D"/>
              </a:buClr>
              <a:buFont typeface="Wingdings" panose="05000000000000000000" pitchFamily="2" charset="2"/>
              <a:buChar char="Ø"/>
            </a:pPr>
            <a:r>
              <a:rPr lang="sv-SE" b="0" i="0" dirty="0">
                <a:effectLst/>
                <a:latin typeface="Calibri Light" panose="020F0302020204030204" pitchFamily="34" charset="0"/>
              </a:rPr>
              <a:t>För att sätta in rätt åtgärder p</a:t>
            </a:r>
            <a:r>
              <a:rPr lang="sv-SE" dirty="0">
                <a:latin typeface="Calibri Light" panose="020F0302020204030204" pitchFamily="34" charset="0"/>
              </a:rPr>
              <a:t>å rätt platser krävs stor datainsamling om människors färdmönster</a:t>
            </a:r>
            <a:r>
              <a:rPr lang="sv-SE" b="0" i="0" dirty="0">
                <a:effectLst/>
                <a:latin typeface="Calibri Light" panose="020F0302020204030204" pitchFamily="34" charset="0"/>
              </a:rPr>
              <a:t>. Punkt insamlingar är bra men inte tillräckliga för att kunna mäta den större effekten av åtgärder som ofta spiller ut på fler platse</a:t>
            </a:r>
            <a:r>
              <a:rPr lang="sv-SE" dirty="0">
                <a:latin typeface="Calibri Light" panose="020F0302020204030204" pitchFamily="34" charset="0"/>
              </a:rPr>
              <a:t>r än endast den där åtgärden har implementerats. </a:t>
            </a:r>
          </a:p>
          <a:p>
            <a:pPr marL="285750" indent="-285750" rtl="0" fontAlgn="base">
              <a:buClr>
                <a:srgbClr val="99C63D"/>
              </a:buClr>
              <a:buFont typeface="Wingdings" panose="05000000000000000000" pitchFamily="2" charset="2"/>
              <a:buChar char="Ø"/>
            </a:pPr>
            <a:r>
              <a:rPr lang="sv-SE" dirty="0">
                <a:latin typeface="Calibri Light" panose="020F0302020204030204" pitchFamily="34" charset="0"/>
              </a:rPr>
              <a:t>Där finns flera sätt att samla in data. Bäst är att om man kan kombinera flera datainsamlingsmetoder: </a:t>
            </a:r>
          </a:p>
          <a:p>
            <a:pPr marL="742950" lvl="1" indent="-285750" fontAlgn="base">
              <a:buClr>
                <a:srgbClr val="99C63D"/>
              </a:buClr>
              <a:buFont typeface="Wingdings" panose="05000000000000000000" pitchFamily="2" charset="2"/>
              <a:buChar char="Ø"/>
            </a:pPr>
            <a:r>
              <a:rPr lang="sv-SE" b="0" i="0" dirty="0">
                <a:effectLst/>
                <a:latin typeface="Calibri Light" panose="020F0302020204030204" pitchFamily="34" charset="0"/>
              </a:rPr>
              <a:t>Kameror och rörelsedetektorer kan</a:t>
            </a:r>
            <a:r>
              <a:rPr lang="sv-SE" dirty="0">
                <a:latin typeface="Calibri Light" panose="020F0302020204030204" pitchFamily="34" charset="0"/>
              </a:rPr>
              <a:t> samla in viss data vid specifika platser </a:t>
            </a:r>
          </a:p>
          <a:p>
            <a:pPr marL="742950" lvl="1" indent="-285750" fontAlgn="base">
              <a:buClr>
                <a:srgbClr val="99C63D"/>
              </a:buClr>
              <a:buFont typeface="Wingdings" panose="05000000000000000000" pitchFamily="2" charset="2"/>
              <a:buChar char="Ø"/>
            </a:pPr>
            <a:r>
              <a:rPr lang="sv-SE" dirty="0" err="1">
                <a:latin typeface="Calibri Light" panose="020F0302020204030204" pitchFamily="34" charset="0"/>
              </a:rPr>
              <a:t>Rörelseappar</a:t>
            </a:r>
            <a:r>
              <a:rPr lang="sv-SE" dirty="0">
                <a:latin typeface="Calibri Light" panose="020F0302020204030204" pitchFamily="34" charset="0"/>
              </a:rPr>
              <a:t> kan vid medgivande samla in demografiska faktorer och rörelsemönster </a:t>
            </a:r>
          </a:p>
          <a:p>
            <a:pPr marL="742950" lvl="1" indent="-285750" fontAlgn="base">
              <a:buClr>
                <a:srgbClr val="99C63D"/>
              </a:buClr>
              <a:buFont typeface="Wingdings" panose="05000000000000000000" pitchFamily="2" charset="2"/>
              <a:buChar char="Ø"/>
            </a:pPr>
            <a:r>
              <a:rPr lang="sv-SE" b="0" i="0" dirty="0">
                <a:effectLst/>
                <a:latin typeface="Calibri Light" panose="020F0302020204030204" pitchFamily="34" charset="0"/>
              </a:rPr>
              <a:t>Resvaneundersökningar kan få resenärens uppfattning om bakomliggande orsaker till resvanor </a:t>
            </a:r>
          </a:p>
          <a:p>
            <a:pPr marL="742950" lvl="1" indent="-285750" fontAlgn="base">
              <a:buClr>
                <a:srgbClr val="99C63D"/>
              </a:buClr>
              <a:buFont typeface="Wingdings" panose="05000000000000000000" pitchFamily="2" charset="2"/>
              <a:buChar char="Ø"/>
            </a:pPr>
            <a:r>
              <a:rPr lang="sv-SE" b="0" i="0" u="none" strike="noStrike" dirty="0">
                <a:effectLst/>
                <a:latin typeface="Calibri Light" panose="020F0302020204030204" pitchFamily="34" charset="0"/>
              </a:rPr>
              <a:t>Fokusgrupper kan bidra med data om upplevelsen av resesätt i olika områden</a:t>
            </a:r>
            <a:endParaRPr lang="sv-SE" b="0" i="0" dirty="0">
              <a:effectLst/>
              <a:latin typeface="Calibri Light" panose="020F0302020204030204" pitchFamily="34" charset="0"/>
            </a:endParaRPr>
          </a:p>
        </p:txBody>
      </p:sp>
    </p:spTree>
    <p:extLst>
      <p:ext uri="{BB962C8B-B14F-4D97-AF65-F5344CB8AC3E}">
        <p14:creationId xmlns:p14="http://schemas.microsoft.com/office/powerpoint/2010/main" val="31947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Platshållare för innehåll 2">
            <a:extLst>
              <a:ext uri="{FF2B5EF4-FFF2-40B4-BE49-F238E27FC236}">
                <a16:creationId xmlns:a16="http://schemas.microsoft.com/office/drawing/2014/main" id="{0D03EAAF-4CC9-C8FD-E8F5-3D037D9086FB}"/>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737431770"/>
              </p:ext>
            </p:extLst>
          </p:nvPr>
        </p:nvGraphicFramePr>
        <p:xfrm>
          <a:off x="1100649" y="1987521"/>
          <a:ext cx="8112644" cy="4415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ubrik 1">
            <a:extLst>
              <a:ext uri="{FF2B5EF4-FFF2-40B4-BE49-F238E27FC236}">
                <a16:creationId xmlns:a16="http://schemas.microsoft.com/office/drawing/2014/main" id="{66E9CE67-3E02-EA89-EC69-5C1049C36422}"/>
              </a:ext>
            </a:extLst>
          </p:cNvPr>
          <p:cNvSpPr>
            <a:spLocks noGrp="1"/>
          </p:cNvSpPr>
          <p:nvPr>
            <p:ph type="ctrTitle"/>
          </p:nvPr>
        </p:nvSpPr>
        <p:spPr>
          <a:xfrm>
            <a:off x="777438" y="127083"/>
            <a:ext cx="8239874" cy="1646302"/>
          </a:xfrm>
        </p:spPr>
        <p:txBody>
          <a:bodyPr>
            <a:noAutofit/>
          </a:bodyPr>
          <a:lstStyle/>
          <a:p>
            <a:pPr algn="ctr"/>
            <a:r>
              <a:rPr lang="sv-SE" sz="4400" dirty="0"/>
              <a:t>STRONG LEADERSHIP FOR ACTION</a:t>
            </a:r>
          </a:p>
        </p:txBody>
      </p:sp>
      <p:sp>
        <p:nvSpPr>
          <p:cNvPr id="3" name="Underrubrik 2">
            <a:extLst>
              <a:ext uri="{FF2B5EF4-FFF2-40B4-BE49-F238E27FC236}">
                <a16:creationId xmlns:a16="http://schemas.microsoft.com/office/drawing/2014/main" id="{C60CCAA6-9B5B-1E70-9ADC-1C00366D75B1}"/>
              </a:ext>
            </a:extLst>
          </p:cNvPr>
          <p:cNvSpPr>
            <a:spLocks noGrp="1"/>
          </p:cNvSpPr>
          <p:nvPr>
            <p:ph type="subTitle" idx="1"/>
          </p:nvPr>
        </p:nvSpPr>
        <p:spPr>
          <a:xfrm>
            <a:off x="1165378" y="1896210"/>
            <a:ext cx="8112644" cy="1155640"/>
          </a:xfrm>
        </p:spPr>
        <p:txBody>
          <a:bodyPr>
            <a:normAutofit/>
          </a:bodyPr>
          <a:lstStyle/>
          <a:p>
            <a:pPr algn="l"/>
            <a:r>
              <a:rPr lang="sv-SE" sz="3200" b="0" i="0" dirty="0">
                <a:solidFill>
                  <a:schemeClr val="bg1"/>
                </a:solidFill>
                <a:effectLst/>
                <a:latin typeface="+mj-lt"/>
              </a:rPr>
              <a:t>Ledare måste leda - goda exempel på starkt ledarskap</a:t>
            </a:r>
            <a:endParaRPr lang="en-US" sz="3200" dirty="0">
              <a:solidFill>
                <a:schemeClr val="bg1"/>
              </a:solidFill>
              <a:latin typeface="+mj-lt"/>
            </a:endParaRPr>
          </a:p>
          <a:p>
            <a:pPr algn="l"/>
            <a:endParaRPr lang="sv-SE" sz="3200" dirty="0"/>
          </a:p>
        </p:txBody>
      </p:sp>
      <p:sp>
        <p:nvSpPr>
          <p:cNvPr id="6" name="Underrubrik 2">
            <a:extLst>
              <a:ext uri="{FF2B5EF4-FFF2-40B4-BE49-F238E27FC236}">
                <a16:creationId xmlns:a16="http://schemas.microsoft.com/office/drawing/2014/main" id="{8BC4C9FD-E1AE-6FE1-359F-444F480F8546}"/>
              </a:ext>
            </a:extLst>
          </p:cNvPr>
          <p:cNvSpPr txBox="1">
            <a:spLocks/>
          </p:cNvSpPr>
          <p:nvPr/>
        </p:nvSpPr>
        <p:spPr>
          <a:xfrm>
            <a:off x="1100649" y="3038048"/>
            <a:ext cx="8420986" cy="115563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a:r>
              <a:rPr lang="sv-SE" sz="3200" b="0" i="0" dirty="0">
                <a:solidFill>
                  <a:schemeClr val="bg1"/>
                </a:solidFill>
                <a:effectLst/>
                <a:latin typeface="+mj-lt"/>
              </a:rPr>
              <a:t>Prioritera finansiering för cykel och kollektivtrafik </a:t>
            </a:r>
            <a:endParaRPr lang="sv-SE" sz="3200" dirty="0">
              <a:solidFill>
                <a:schemeClr val="bg1"/>
              </a:solidFill>
              <a:latin typeface="+mj-lt"/>
            </a:endParaRPr>
          </a:p>
        </p:txBody>
      </p:sp>
      <p:sp>
        <p:nvSpPr>
          <p:cNvPr id="7" name="Underrubrik 2">
            <a:extLst>
              <a:ext uri="{FF2B5EF4-FFF2-40B4-BE49-F238E27FC236}">
                <a16:creationId xmlns:a16="http://schemas.microsoft.com/office/drawing/2014/main" id="{CDAE9D25-0230-60B7-92A1-FF84AFB00822}"/>
              </a:ext>
            </a:extLst>
          </p:cNvPr>
          <p:cNvSpPr txBox="1">
            <a:spLocks/>
          </p:cNvSpPr>
          <p:nvPr/>
        </p:nvSpPr>
        <p:spPr>
          <a:xfrm>
            <a:off x="1100649" y="4370307"/>
            <a:ext cx="8112644" cy="103235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a:r>
              <a:rPr lang="sv-SE" sz="3200" b="0" i="0" dirty="0">
                <a:solidFill>
                  <a:schemeClr val="bg1"/>
                </a:solidFill>
                <a:effectLst/>
                <a:latin typeface="+mj-lt"/>
              </a:rPr>
              <a:t>Använd lagar och regler som styrmedel  </a:t>
            </a:r>
            <a:endParaRPr lang="en-US" sz="3200" dirty="0">
              <a:solidFill>
                <a:schemeClr val="bg1"/>
              </a:solidFill>
              <a:latin typeface="+mj-lt"/>
            </a:endParaRPr>
          </a:p>
        </p:txBody>
      </p:sp>
      <p:sp>
        <p:nvSpPr>
          <p:cNvPr id="4" name="Underrubrik 2">
            <a:extLst>
              <a:ext uri="{FF2B5EF4-FFF2-40B4-BE49-F238E27FC236}">
                <a16:creationId xmlns:a16="http://schemas.microsoft.com/office/drawing/2014/main" id="{1B29E48C-5A4A-2E78-2BD8-F6F1BF331B21}"/>
              </a:ext>
            </a:extLst>
          </p:cNvPr>
          <p:cNvSpPr txBox="1">
            <a:spLocks/>
          </p:cNvSpPr>
          <p:nvPr/>
        </p:nvSpPr>
        <p:spPr>
          <a:xfrm>
            <a:off x="1165378" y="5335525"/>
            <a:ext cx="8291528" cy="1022449"/>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a:r>
              <a:rPr lang="sv-SE" sz="3200" b="0" i="0" dirty="0">
                <a:solidFill>
                  <a:schemeClr val="bg1"/>
                </a:solidFill>
                <a:effectLst/>
                <a:latin typeface="+mj-lt"/>
              </a:rPr>
              <a:t>Led väg för nya modeller och cirkulära system  </a:t>
            </a:r>
            <a:endParaRPr lang="en-US" sz="3200" dirty="0">
              <a:solidFill>
                <a:schemeClr val="bg1"/>
              </a:solidFill>
              <a:latin typeface="+mj-lt"/>
            </a:endParaRPr>
          </a:p>
        </p:txBody>
      </p:sp>
    </p:spTree>
    <p:extLst>
      <p:ext uri="{BB962C8B-B14F-4D97-AF65-F5344CB8AC3E}">
        <p14:creationId xmlns:p14="http://schemas.microsoft.com/office/powerpoint/2010/main" val="224346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C97572-C77D-826E-DD55-1E867D85ED5D}"/>
              </a:ext>
            </a:extLst>
          </p:cNvPr>
          <p:cNvSpPr>
            <a:spLocks noGrp="1"/>
          </p:cNvSpPr>
          <p:nvPr>
            <p:ph type="ctrTitle"/>
          </p:nvPr>
        </p:nvSpPr>
        <p:spPr>
          <a:xfrm>
            <a:off x="866644" y="420055"/>
            <a:ext cx="7766936" cy="1646302"/>
          </a:xfrm>
        </p:spPr>
        <p:txBody>
          <a:bodyPr>
            <a:normAutofit/>
          </a:bodyPr>
          <a:lstStyle/>
          <a:p>
            <a:pPr algn="l"/>
            <a:r>
              <a:rPr lang="sv-SE" sz="4400" dirty="0"/>
              <a:t>LÄRDOMAR I  OLIKA TEMAN</a:t>
            </a:r>
          </a:p>
        </p:txBody>
      </p:sp>
      <p:sp>
        <p:nvSpPr>
          <p:cNvPr id="37" name="textruta 36">
            <a:extLst>
              <a:ext uri="{FF2B5EF4-FFF2-40B4-BE49-F238E27FC236}">
                <a16:creationId xmlns:a16="http://schemas.microsoft.com/office/drawing/2014/main" id="{517F6C9F-65EC-821D-5A90-618EA8A557AE}"/>
              </a:ext>
            </a:extLst>
          </p:cNvPr>
          <p:cNvSpPr txBox="1"/>
          <p:nvPr/>
        </p:nvSpPr>
        <p:spPr>
          <a:xfrm>
            <a:off x="1871075" y="2652765"/>
            <a:ext cx="1925425" cy="646331"/>
          </a:xfrm>
          <a:prstGeom prst="rect">
            <a:avLst/>
          </a:prstGeom>
          <a:noFill/>
        </p:spPr>
        <p:txBody>
          <a:bodyPr wrap="square">
            <a:spAutoFit/>
          </a:bodyPr>
          <a:lstStyle/>
          <a:p>
            <a:pPr marL="0" lvl="0" indent="0" algn="l" defTabSz="800100">
              <a:lnSpc>
                <a:spcPct val="100000"/>
              </a:lnSpc>
              <a:spcBef>
                <a:spcPct val="0"/>
              </a:spcBef>
              <a:spcAft>
                <a:spcPct val="35000"/>
              </a:spcAft>
              <a:buNone/>
            </a:pPr>
            <a:r>
              <a:rPr lang="en-US" sz="1800" kern="1200" dirty="0"/>
              <a:t>Redefining public space</a:t>
            </a:r>
          </a:p>
        </p:txBody>
      </p:sp>
      <p:sp>
        <p:nvSpPr>
          <p:cNvPr id="38" name="Underrubrik 37">
            <a:extLst>
              <a:ext uri="{FF2B5EF4-FFF2-40B4-BE49-F238E27FC236}">
                <a16:creationId xmlns:a16="http://schemas.microsoft.com/office/drawing/2014/main" id="{E74A68C4-8F0A-E55C-E68B-9F7B03A08CAA}"/>
              </a:ext>
            </a:extLst>
          </p:cNvPr>
          <p:cNvSpPr>
            <a:spLocks noGrp="1"/>
          </p:cNvSpPr>
          <p:nvPr>
            <p:ph type="subTitle" idx="1"/>
          </p:nvPr>
        </p:nvSpPr>
        <p:spPr>
          <a:xfrm>
            <a:off x="4743257" y="2653410"/>
            <a:ext cx="1710175" cy="740242"/>
          </a:xfrm>
        </p:spPr>
        <p:txBody>
          <a:bodyPr>
            <a:noAutofit/>
          </a:bodyPr>
          <a:lstStyle/>
          <a:p>
            <a:pPr algn="l"/>
            <a:r>
              <a:rPr lang="en-US" kern="1200" dirty="0">
                <a:solidFill>
                  <a:schemeClr val="tx1"/>
                </a:solidFill>
              </a:rPr>
              <a:t>Working together</a:t>
            </a:r>
          </a:p>
          <a:p>
            <a:pPr algn="l"/>
            <a:endParaRPr lang="sv-SE" dirty="0">
              <a:solidFill>
                <a:schemeClr val="tx1"/>
              </a:solidFill>
            </a:endParaRPr>
          </a:p>
        </p:txBody>
      </p:sp>
      <p:sp>
        <p:nvSpPr>
          <p:cNvPr id="3" name="Ellips 2">
            <a:extLst>
              <a:ext uri="{FF2B5EF4-FFF2-40B4-BE49-F238E27FC236}">
                <a16:creationId xmlns:a16="http://schemas.microsoft.com/office/drawing/2014/main" id="{1EB128DF-D553-EC5F-2CF5-61754CFB1D4E}"/>
              </a:ext>
              <a:ext uri="{C183D7F6-B498-43B3-948B-1728B52AA6E4}">
                <adec:decorative xmlns:adec="http://schemas.microsoft.com/office/drawing/2017/decorative" val="1"/>
              </a:ext>
            </a:extLst>
          </p:cNvPr>
          <p:cNvSpPr/>
          <p:nvPr/>
        </p:nvSpPr>
        <p:spPr>
          <a:xfrm>
            <a:off x="855967" y="2479194"/>
            <a:ext cx="1023117" cy="95927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Rektangel 3">
            <a:extLst>
              <a:ext uri="{FF2B5EF4-FFF2-40B4-BE49-F238E27FC236}">
                <a16:creationId xmlns:a16="http://schemas.microsoft.com/office/drawing/2014/main" id="{BC0A5614-D450-3E41-4F01-199190F4EF9D}"/>
              </a:ext>
              <a:ext uri="{C183D7F6-B498-43B3-948B-1728B52AA6E4}">
                <adec:decorative xmlns:adec="http://schemas.microsoft.com/office/drawing/2017/decorative" val="1"/>
              </a:ext>
            </a:extLst>
          </p:cNvPr>
          <p:cNvSpPr/>
          <p:nvPr/>
        </p:nvSpPr>
        <p:spPr>
          <a:xfrm>
            <a:off x="1096514" y="2707215"/>
            <a:ext cx="584715" cy="525993"/>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Ellips 5">
            <a:extLst>
              <a:ext uri="{FF2B5EF4-FFF2-40B4-BE49-F238E27FC236}">
                <a16:creationId xmlns:a16="http://schemas.microsoft.com/office/drawing/2014/main" id="{5658061B-78BA-95D3-3A19-C9F44E2F3F2B}"/>
              </a:ext>
              <a:ext uri="{C183D7F6-B498-43B3-948B-1728B52AA6E4}">
                <adec:decorative xmlns:adec="http://schemas.microsoft.com/office/drawing/2017/decorative" val="1"/>
              </a:ext>
            </a:extLst>
          </p:cNvPr>
          <p:cNvSpPr/>
          <p:nvPr/>
        </p:nvSpPr>
        <p:spPr>
          <a:xfrm>
            <a:off x="3637625" y="2482520"/>
            <a:ext cx="1049793" cy="95404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ktangel 7">
            <a:extLst>
              <a:ext uri="{FF2B5EF4-FFF2-40B4-BE49-F238E27FC236}">
                <a16:creationId xmlns:a16="http://schemas.microsoft.com/office/drawing/2014/main" id="{32919A48-ABD8-2F23-E841-6E85074045AF}"/>
              </a:ext>
              <a:ext uri="{C183D7F6-B498-43B3-948B-1728B52AA6E4}">
                <adec:decorative xmlns:adec="http://schemas.microsoft.com/office/drawing/2017/decorative" val="1"/>
              </a:ext>
            </a:extLst>
          </p:cNvPr>
          <p:cNvSpPr/>
          <p:nvPr/>
        </p:nvSpPr>
        <p:spPr>
          <a:xfrm>
            <a:off x="3839982" y="2662409"/>
            <a:ext cx="687771" cy="59426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Ellips 9">
            <a:extLst>
              <a:ext uri="{FF2B5EF4-FFF2-40B4-BE49-F238E27FC236}">
                <a16:creationId xmlns:a16="http://schemas.microsoft.com/office/drawing/2014/main" id="{A862023E-42DD-F415-8A72-94C71EEF3F37}"/>
              </a:ext>
              <a:ext uri="{C183D7F6-B498-43B3-948B-1728B52AA6E4}">
                <adec:decorative xmlns:adec="http://schemas.microsoft.com/office/drawing/2017/decorative" val="1"/>
              </a:ext>
            </a:extLst>
          </p:cNvPr>
          <p:cNvSpPr/>
          <p:nvPr/>
        </p:nvSpPr>
        <p:spPr>
          <a:xfrm>
            <a:off x="6453968" y="2490083"/>
            <a:ext cx="1025722" cy="93891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ktangel 10">
            <a:extLst>
              <a:ext uri="{FF2B5EF4-FFF2-40B4-BE49-F238E27FC236}">
                <a16:creationId xmlns:a16="http://schemas.microsoft.com/office/drawing/2014/main" id="{EB6AB9AA-3F21-6BC7-37AC-42B97A414680}"/>
              </a:ext>
              <a:ext uri="{C183D7F6-B498-43B3-948B-1728B52AA6E4}">
                <adec:decorative xmlns:adec="http://schemas.microsoft.com/office/drawing/2017/decorative" val="1"/>
              </a:ext>
            </a:extLst>
          </p:cNvPr>
          <p:cNvSpPr/>
          <p:nvPr/>
        </p:nvSpPr>
        <p:spPr>
          <a:xfrm>
            <a:off x="6635869" y="2648340"/>
            <a:ext cx="675224" cy="59270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t="-5000" b="-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Ellips 12">
            <a:extLst>
              <a:ext uri="{FF2B5EF4-FFF2-40B4-BE49-F238E27FC236}">
                <a16:creationId xmlns:a16="http://schemas.microsoft.com/office/drawing/2014/main" id="{00BC99BE-2E57-743D-1D11-A5B0FB27E74B}"/>
              </a:ext>
              <a:ext uri="{C183D7F6-B498-43B3-948B-1728B52AA6E4}">
                <adec:decorative xmlns:adec="http://schemas.microsoft.com/office/drawing/2017/decorative" val="1"/>
              </a:ext>
            </a:extLst>
          </p:cNvPr>
          <p:cNvSpPr/>
          <p:nvPr/>
        </p:nvSpPr>
        <p:spPr>
          <a:xfrm>
            <a:off x="866644" y="4163574"/>
            <a:ext cx="994497" cy="912954"/>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ektangel 13">
            <a:extLst>
              <a:ext uri="{FF2B5EF4-FFF2-40B4-BE49-F238E27FC236}">
                <a16:creationId xmlns:a16="http://schemas.microsoft.com/office/drawing/2014/main" id="{0D8B47DF-35FC-0E14-E8F3-62B004342836}"/>
              </a:ext>
              <a:ext uri="{C183D7F6-B498-43B3-948B-1728B52AA6E4}">
                <adec:decorative xmlns:adec="http://schemas.microsoft.com/office/drawing/2017/decorative" val="1"/>
              </a:ext>
            </a:extLst>
          </p:cNvPr>
          <p:cNvSpPr/>
          <p:nvPr/>
        </p:nvSpPr>
        <p:spPr>
          <a:xfrm>
            <a:off x="1059172" y="4334742"/>
            <a:ext cx="630779" cy="549273"/>
          </a:xfrm>
          <a:prstGeom prst="rect">
            <a:avLst/>
          </a:prstGeom>
          <a:blipFill>
            <a:blip r:embed="rId8">
              <a:extLs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Ellips 15">
            <a:extLst>
              <a:ext uri="{FF2B5EF4-FFF2-40B4-BE49-F238E27FC236}">
                <a16:creationId xmlns:a16="http://schemas.microsoft.com/office/drawing/2014/main" id="{2D1E6B99-283E-FDE4-6864-53D0A2020F03}"/>
              </a:ext>
              <a:ext uri="{C183D7F6-B498-43B3-948B-1728B52AA6E4}">
                <adec:decorative xmlns:adec="http://schemas.microsoft.com/office/drawing/2017/decorative" val="1"/>
              </a:ext>
            </a:extLst>
          </p:cNvPr>
          <p:cNvSpPr/>
          <p:nvPr/>
        </p:nvSpPr>
        <p:spPr>
          <a:xfrm>
            <a:off x="3623315" y="4123255"/>
            <a:ext cx="975245" cy="92955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Rektangel 16">
            <a:extLst>
              <a:ext uri="{FF2B5EF4-FFF2-40B4-BE49-F238E27FC236}">
                <a16:creationId xmlns:a16="http://schemas.microsoft.com/office/drawing/2014/main" id="{34365A1F-33ED-E86F-BFB0-CBA9E41EDFFE}"/>
              </a:ext>
              <a:ext uri="{C183D7F6-B498-43B3-948B-1728B52AA6E4}">
                <adec:decorative xmlns:adec="http://schemas.microsoft.com/office/drawing/2017/decorative" val="1"/>
              </a:ext>
            </a:extLst>
          </p:cNvPr>
          <p:cNvSpPr/>
          <p:nvPr/>
        </p:nvSpPr>
        <p:spPr>
          <a:xfrm>
            <a:off x="3790176" y="4313394"/>
            <a:ext cx="641523" cy="570619"/>
          </a:xfrm>
          <a:prstGeom prst="rect">
            <a:avLst/>
          </a:prstGeom>
          <a:blipFill>
            <a:blip r:embed="rId10">
              <a:extLst>
                <a:ext uri="{96DAC541-7B7A-43D3-8B79-37D633B846F1}">
                  <asvg:svgBlip xmlns:asvg="http://schemas.microsoft.com/office/drawing/2016/SVG/main" r:embed="rId11"/>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Ellips 18">
            <a:extLst>
              <a:ext uri="{FF2B5EF4-FFF2-40B4-BE49-F238E27FC236}">
                <a16:creationId xmlns:a16="http://schemas.microsoft.com/office/drawing/2014/main" id="{3313DD4F-817C-7615-9EE0-E132BF3FCC4E}"/>
              </a:ext>
              <a:ext uri="{C183D7F6-B498-43B3-948B-1728B52AA6E4}">
                <adec:decorative xmlns:adec="http://schemas.microsoft.com/office/drawing/2017/decorative" val="1"/>
              </a:ext>
            </a:extLst>
          </p:cNvPr>
          <p:cNvSpPr/>
          <p:nvPr/>
        </p:nvSpPr>
        <p:spPr>
          <a:xfrm>
            <a:off x="6419481" y="4120525"/>
            <a:ext cx="1039407" cy="978240"/>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Rektangel 19">
            <a:extLst>
              <a:ext uri="{FF2B5EF4-FFF2-40B4-BE49-F238E27FC236}">
                <a16:creationId xmlns:a16="http://schemas.microsoft.com/office/drawing/2014/main" id="{BCCA062D-7C25-4F77-BBED-3FAE67230D2C}"/>
              </a:ext>
              <a:ext uri="{C183D7F6-B498-43B3-948B-1728B52AA6E4}">
                <adec:decorative xmlns:adec="http://schemas.microsoft.com/office/drawing/2017/decorative" val="1"/>
              </a:ext>
            </a:extLst>
          </p:cNvPr>
          <p:cNvSpPr/>
          <p:nvPr/>
        </p:nvSpPr>
        <p:spPr>
          <a:xfrm>
            <a:off x="6615962" y="4292049"/>
            <a:ext cx="654338" cy="613309"/>
          </a:xfrm>
          <a:prstGeom prst="rect">
            <a:avLst/>
          </a:prstGeom>
          <a:blipFill>
            <a:blip r:embed="rId12">
              <a:extLst>
                <a:ext uri="{96DAC541-7B7A-43D3-8B79-37D633B846F1}">
                  <asvg:svgBlip xmlns:asvg="http://schemas.microsoft.com/office/drawing/2016/SVG/main" r:embed="rId1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Underrubrik 37">
            <a:extLst>
              <a:ext uri="{FF2B5EF4-FFF2-40B4-BE49-F238E27FC236}">
                <a16:creationId xmlns:a16="http://schemas.microsoft.com/office/drawing/2014/main" id="{98B6F06B-2F12-99B8-8EE5-36C5ADF1183E}"/>
              </a:ext>
            </a:extLst>
          </p:cNvPr>
          <p:cNvSpPr txBox="1">
            <a:spLocks/>
          </p:cNvSpPr>
          <p:nvPr/>
        </p:nvSpPr>
        <p:spPr>
          <a:xfrm>
            <a:off x="7458888" y="2653410"/>
            <a:ext cx="1710175" cy="74024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lvl="0" indent="0" algn="l" defTabSz="800100">
              <a:lnSpc>
                <a:spcPct val="100000"/>
              </a:lnSpc>
              <a:spcBef>
                <a:spcPct val="0"/>
              </a:spcBef>
              <a:spcAft>
                <a:spcPct val="35000"/>
              </a:spcAft>
              <a:buNone/>
            </a:pPr>
            <a:r>
              <a:rPr lang="en-US" sz="1800" kern="1200" dirty="0">
                <a:solidFill>
                  <a:schemeClr val="tx1"/>
                </a:solidFill>
              </a:rPr>
              <a:t>Strong leadership for action</a:t>
            </a:r>
          </a:p>
        </p:txBody>
      </p:sp>
      <p:sp>
        <p:nvSpPr>
          <p:cNvPr id="40" name="Underrubrik 37">
            <a:extLst>
              <a:ext uri="{FF2B5EF4-FFF2-40B4-BE49-F238E27FC236}">
                <a16:creationId xmlns:a16="http://schemas.microsoft.com/office/drawing/2014/main" id="{DC186710-7D9F-93CD-EFC7-124FF43FF533}"/>
              </a:ext>
            </a:extLst>
          </p:cNvPr>
          <p:cNvSpPr txBox="1">
            <a:spLocks/>
          </p:cNvSpPr>
          <p:nvPr/>
        </p:nvSpPr>
        <p:spPr>
          <a:xfrm>
            <a:off x="1848321" y="4292049"/>
            <a:ext cx="1710175" cy="74024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1800" kern="1200" dirty="0">
                <a:solidFill>
                  <a:schemeClr val="tx1"/>
                </a:solidFill>
              </a:rPr>
              <a:t>Promoting cycling to &amp; within schools </a:t>
            </a:r>
          </a:p>
          <a:p>
            <a:pPr algn="l"/>
            <a:endParaRPr lang="sv-SE" dirty="0">
              <a:solidFill>
                <a:schemeClr val="tx1"/>
              </a:solidFill>
            </a:endParaRPr>
          </a:p>
        </p:txBody>
      </p:sp>
      <p:sp>
        <p:nvSpPr>
          <p:cNvPr id="39" name="Underrubrik 37">
            <a:extLst>
              <a:ext uri="{FF2B5EF4-FFF2-40B4-BE49-F238E27FC236}">
                <a16:creationId xmlns:a16="http://schemas.microsoft.com/office/drawing/2014/main" id="{C0DA800F-BF02-4A45-A48D-8B982424B1BF}"/>
              </a:ext>
            </a:extLst>
          </p:cNvPr>
          <p:cNvSpPr txBox="1">
            <a:spLocks/>
          </p:cNvSpPr>
          <p:nvPr/>
        </p:nvSpPr>
        <p:spPr>
          <a:xfrm>
            <a:off x="4590069" y="4249930"/>
            <a:ext cx="1710175" cy="74024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lvl="0" indent="0" algn="l" defTabSz="800100">
              <a:lnSpc>
                <a:spcPct val="100000"/>
              </a:lnSpc>
              <a:spcBef>
                <a:spcPct val="0"/>
              </a:spcBef>
              <a:spcAft>
                <a:spcPct val="35000"/>
              </a:spcAft>
              <a:buNone/>
            </a:pPr>
            <a:r>
              <a:rPr lang="en-US" sz="1800" kern="1200" dirty="0">
                <a:solidFill>
                  <a:schemeClr val="tx1"/>
                </a:solidFill>
              </a:rPr>
              <a:t>Campaigns for sustainable mobility </a:t>
            </a:r>
          </a:p>
        </p:txBody>
      </p:sp>
      <p:sp>
        <p:nvSpPr>
          <p:cNvPr id="43" name="Underrubrik 37">
            <a:extLst>
              <a:ext uri="{FF2B5EF4-FFF2-40B4-BE49-F238E27FC236}">
                <a16:creationId xmlns:a16="http://schemas.microsoft.com/office/drawing/2014/main" id="{31E279AF-75EF-A440-302C-449952D6A77D}"/>
              </a:ext>
            </a:extLst>
          </p:cNvPr>
          <p:cNvSpPr txBox="1">
            <a:spLocks/>
          </p:cNvSpPr>
          <p:nvPr/>
        </p:nvSpPr>
        <p:spPr>
          <a:xfrm>
            <a:off x="7466781" y="4249930"/>
            <a:ext cx="2037537" cy="74024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lvl="0" indent="0" algn="l" defTabSz="800100">
              <a:lnSpc>
                <a:spcPct val="100000"/>
              </a:lnSpc>
              <a:spcBef>
                <a:spcPct val="0"/>
              </a:spcBef>
              <a:spcAft>
                <a:spcPct val="35000"/>
              </a:spcAft>
              <a:buNone/>
            </a:pPr>
            <a:r>
              <a:rPr lang="en-US" sz="1800" kern="1200" dirty="0">
                <a:solidFill>
                  <a:schemeClr val="tx1"/>
                </a:solidFill>
              </a:rPr>
              <a:t>Creating mobility systems of the future now</a:t>
            </a:r>
          </a:p>
        </p:txBody>
      </p:sp>
    </p:spTree>
    <p:extLst>
      <p:ext uri="{BB962C8B-B14F-4D97-AF65-F5344CB8AC3E}">
        <p14:creationId xmlns:p14="http://schemas.microsoft.com/office/powerpoint/2010/main" val="133215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639A02-A59F-0295-32E7-C0FD24FC9DD1}"/>
              </a:ext>
            </a:extLst>
          </p:cNvPr>
          <p:cNvSpPr>
            <a:spLocks noGrp="1"/>
          </p:cNvSpPr>
          <p:nvPr>
            <p:ph type="title"/>
          </p:nvPr>
        </p:nvSpPr>
        <p:spPr/>
        <p:txBody>
          <a:bodyPr/>
          <a:lstStyle/>
          <a:p>
            <a:r>
              <a:rPr lang="sv-SE" dirty="0"/>
              <a:t>Ledare måste leda – goda exempel på starkt ledarskap</a:t>
            </a:r>
          </a:p>
        </p:txBody>
      </p:sp>
      <p:sp>
        <p:nvSpPr>
          <p:cNvPr id="5" name="textruta 4">
            <a:extLst>
              <a:ext uri="{FF2B5EF4-FFF2-40B4-BE49-F238E27FC236}">
                <a16:creationId xmlns:a16="http://schemas.microsoft.com/office/drawing/2014/main" id="{FA44FC36-BC47-53C1-FE45-272504E82FFD}"/>
              </a:ext>
            </a:extLst>
          </p:cNvPr>
          <p:cNvSpPr txBox="1"/>
          <p:nvPr/>
        </p:nvSpPr>
        <p:spPr>
          <a:xfrm>
            <a:off x="986319" y="2280863"/>
            <a:ext cx="8167954" cy="3970318"/>
          </a:xfrm>
          <a:prstGeom prst="rect">
            <a:avLst/>
          </a:prstGeom>
          <a:noFill/>
        </p:spPr>
        <p:txBody>
          <a:bodyPr wrap="square">
            <a:spAutoFit/>
          </a:bodyPr>
          <a:lstStyle/>
          <a:p>
            <a:pPr marL="285750" indent="-285750" algn="l" rtl="0" fontAlgn="base">
              <a:buClr>
                <a:srgbClr val="99C63D"/>
              </a:buClr>
              <a:buFont typeface="Wingdings" panose="05000000000000000000" pitchFamily="2" charset="2"/>
              <a:buChar char="Ø"/>
            </a:pPr>
            <a:r>
              <a:rPr lang="sv-SE" sz="1800" b="0" i="0" dirty="0" err="1">
                <a:solidFill>
                  <a:srgbClr val="000000"/>
                </a:solidFill>
                <a:effectLst/>
                <a:latin typeface="Calibri Light" panose="020F0302020204030204" pitchFamily="34" charset="0"/>
                <a:hlinkClick r:id="rId2"/>
              </a:rPr>
              <a:t>Austria</a:t>
            </a:r>
            <a:r>
              <a:rPr lang="sv-SE" sz="1800" b="0" i="0" dirty="0">
                <a:solidFill>
                  <a:srgbClr val="000000"/>
                </a:solidFill>
                <a:effectLst/>
                <a:latin typeface="Calibri Light" panose="020F0302020204030204" pitchFamily="34" charset="0"/>
                <a:hlinkClick r:id="rId2"/>
              </a:rPr>
              <a:t> </a:t>
            </a:r>
            <a:r>
              <a:rPr lang="sv-SE" sz="1800" b="0" i="0" dirty="0" err="1">
                <a:solidFill>
                  <a:srgbClr val="000000"/>
                </a:solidFill>
                <a:effectLst/>
                <a:latin typeface="Calibri Light" panose="020F0302020204030204" pitchFamily="34" charset="0"/>
                <a:hlinkClick r:id="rId2"/>
              </a:rPr>
              <a:t>cycling</a:t>
            </a:r>
            <a:r>
              <a:rPr lang="sv-SE" sz="1800" b="0" i="0" dirty="0">
                <a:solidFill>
                  <a:srgbClr val="000000"/>
                </a:solidFill>
                <a:effectLst/>
                <a:latin typeface="Calibri Light" panose="020F0302020204030204" pitchFamily="34" charset="0"/>
                <a:hlinkClick r:id="rId2"/>
              </a:rPr>
              <a:t> </a:t>
            </a:r>
            <a:r>
              <a:rPr lang="sv-SE" sz="1800" b="0" i="0" dirty="0" err="1">
                <a:solidFill>
                  <a:srgbClr val="000000"/>
                </a:solidFill>
                <a:effectLst/>
                <a:latin typeface="Calibri Light" panose="020F0302020204030204" pitchFamily="34" charset="0"/>
                <a:hlinkClick r:id="rId2"/>
              </a:rPr>
              <a:t>embassy</a:t>
            </a:r>
            <a:r>
              <a:rPr lang="sv-SE" sz="1800" b="0" i="0" dirty="0">
                <a:solidFill>
                  <a:srgbClr val="000000"/>
                </a:solidFill>
                <a:effectLst/>
                <a:latin typeface="Calibri Light" panose="020F0302020204030204" pitchFamily="34" charset="0"/>
                <a:hlinkClick r:id="rId2"/>
              </a:rPr>
              <a:t> </a:t>
            </a:r>
            <a:r>
              <a:rPr lang="sv-SE" sz="1800" b="0" i="0" dirty="0">
                <a:solidFill>
                  <a:srgbClr val="000000"/>
                </a:solidFill>
                <a:effectLst/>
                <a:latin typeface="Calibri Light" panose="020F0302020204030204" pitchFamily="34" charset="0"/>
              </a:rPr>
              <a:t>är ett kunskapscenter för ökad cykling. Regioner och kommuner kartlägger all existerande och planerad infrastruktur och sätter gemensamma strategier för det som behöver implementeras. </a:t>
            </a:r>
            <a:r>
              <a:rPr lang="sv-SE" dirty="0">
                <a:solidFill>
                  <a:srgbClr val="000000"/>
                </a:solidFill>
                <a:latin typeface="Calibri Light" panose="020F0302020204030204" pitchFamily="34" charset="0"/>
              </a:rPr>
              <a:t>Infrastruktur för cykeln ges lika stor finansiering som motorvägarna. </a:t>
            </a:r>
            <a:r>
              <a:rPr lang="sv-SE" sz="1800" b="0" i="0" dirty="0">
                <a:solidFill>
                  <a:srgbClr val="000000"/>
                </a:solidFill>
                <a:effectLst/>
                <a:latin typeface="Calibri Light" panose="020F0302020204030204" pitchFamily="34" charset="0"/>
              </a:rPr>
              <a:t>  </a:t>
            </a:r>
          </a:p>
          <a:p>
            <a:pPr marL="285750" indent="-285750" algn="l" rtl="0" fontAlgn="base">
              <a:buClr>
                <a:srgbClr val="99C63D"/>
              </a:buClr>
              <a:buFont typeface="Wingdings" panose="05000000000000000000" pitchFamily="2" charset="2"/>
              <a:buChar char="Ø"/>
            </a:pPr>
            <a:r>
              <a:rPr lang="sv-SE" sz="1800" b="0" i="0" dirty="0">
                <a:solidFill>
                  <a:srgbClr val="000000"/>
                </a:solidFill>
                <a:effectLst/>
                <a:latin typeface="Calibri Light" panose="020F0302020204030204" pitchFamily="34" charset="0"/>
                <a:hlinkClick r:id="rId3"/>
              </a:rPr>
              <a:t>Nederländerna </a:t>
            </a:r>
            <a:r>
              <a:rPr lang="sv-SE" sz="1800" b="0" i="0" dirty="0" err="1">
                <a:solidFill>
                  <a:srgbClr val="000000"/>
                </a:solidFill>
                <a:effectLst/>
                <a:latin typeface="Calibri Light" panose="020F0302020204030204" pitchFamily="34" charset="0"/>
                <a:hlinkClick r:id="rId3"/>
              </a:rPr>
              <a:t>Metropoolregio</a:t>
            </a:r>
            <a:r>
              <a:rPr lang="sv-SE" sz="1800" b="0" i="0" dirty="0">
                <a:solidFill>
                  <a:srgbClr val="000000"/>
                </a:solidFill>
                <a:effectLst/>
                <a:latin typeface="Calibri Light" panose="020F0302020204030204" pitchFamily="34" charset="0"/>
                <a:hlinkClick r:id="rId3"/>
              </a:rPr>
              <a:t> Rotterdam Haag</a:t>
            </a:r>
            <a:r>
              <a:rPr lang="sv-SE" sz="1800" b="0" i="0" dirty="0">
                <a:solidFill>
                  <a:srgbClr val="000000"/>
                </a:solidFill>
                <a:effectLst/>
                <a:latin typeface="Calibri Light" panose="020F0302020204030204" pitchFamily="34" charset="0"/>
              </a:rPr>
              <a:t>. Utvecklar avancerad infrastruktur. Tvekar inte att omforma det offentliga rummet. 21 kommuner är med i programmet.  </a:t>
            </a:r>
            <a:endParaRPr lang="sv-SE" dirty="0">
              <a:solidFill>
                <a:srgbClr val="000000"/>
              </a:solidFill>
              <a:latin typeface="Calibri Light" panose="020F0302020204030204" pitchFamily="34" charset="0"/>
            </a:endParaRPr>
          </a:p>
          <a:p>
            <a:pPr marL="285750" indent="-285750" algn="l" rtl="0" fontAlgn="base">
              <a:buClr>
                <a:srgbClr val="99C63D"/>
              </a:buClr>
              <a:buFont typeface="Wingdings" panose="05000000000000000000" pitchFamily="2" charset="2"/>
              <a:buChar char="Ø"/>
            </a:pPr>
            <a:r>
              <a:rPr lang="sv-SE" sz="1800" b="0" i="0" dirty="0">
                <a:solidFill>
                  <a:srgbClr val="000000"/>
                </a:solidFill>
                <a:effectLst/>
                <a:latin typeface="Calibri Light" panose="020F0302020204030204" pitchFamily="34" charset="0"/>
                <a:hlinkClick r:id="rId4"/>
              </a:rPr>
              <a:t>Gent</a:t>
            </a:r>
            <a:r>
              <a:rPr lang="sv-SE" dirty="0">
                <a:solidFill>
                  <a:srgbClr val="000000"/>
                </a:solidFill>
                <a:latin typeface="Calibri Light" panose="020F0302020204030204" pitchFamily="34" charset="0"/>
                <a:hlinkClick r:id="rId4"/>
              </a:rPr>
              <a:t> </a:t>
            </a:r>
            <a:r>
              <a:rPr lang="sv-SE" dirty="0">
                <a:solidFill>
                  <a:srgbClr val="000000"/>
                </a:solidFill>
                <a:latin typeface="Calibri Light" panose="020F0302020204030204" pitchFamily="34" charset="0"/>
              </a:rPr>
              <a:t>är välkänd för deras helvändning från bilfokuserad stad till cykelfokuserad där några enkla åtgärder gjorde om stadens förutsättningar för de olika färdmedlen. 2023 är staden även utnämnd finalist för the </a:t>
            </a:r>
            <a:r>
              <a:rPr lang="sv-SE" dirty="0" err="1">
                <a:solidFill>
                  <a:srgbClr val="000000"/>
                </a:solidFill>
                <a:latin typeface="Calibri Light" panose="020F0302020204030204" pitchFamily="34" charset="0"/>
              </a:rPr>
              <a:t>European</a:t>
            </a:r>
            <a:r>
              <a:rPr lang="sv-SE" dirty="0">
                <a:solidFill>
                  <a:srgbClr val="000000"/>
                </a:solidFill>
                <a:latin typeface="Calibri Light" panose="020F0302020204030204" pitchFamily="34" charset="0"/>
              </a:rPr>
              <a:t> SUMP </a:t>
            </a:r>
            <a:r>
              <a:rPr lang="sv-SE" dirty="0" err="1">
                <a:solidFill>
                  <a:srgbClr val="000000"/>
                </a:solidFill>
                <a:latin typeface="Calibri Light" panose="020F0302020204030204" pitchFamily="34" charset="0"/>
              </a:rPr>
              <a:t>reward</a:t>
            </a:r>
            <a:r>
              <a:rPr lang="sv-SE" dirty="0">
                <a:solidFill>
                  <a:srgbClr val="000000"/>
                </a:solidFill>
                <a:latin typeface="Calibri Light" panose="020F0302020204030204" pitchFamily="34" charset="0"/>
              </a:rPr>
              <a:t> efter en rejäl satsning på hållbar mobilitet i deras </a:t>
            </a:r>
            <a:r>
              <a:rPr lang="sv-SE" dirty="0" err="1">
                <a:solidFill>
                  <a:srgbClr val="000000"/>
                </a:solidFill>
                <a:latin typeface="Calibri Light" panose="020F0302020204030204" pitchFamily="34" charset="0"/>
              </a:rPr>
              <a:t>sustainable</a:t>
            </a:r>
            <a:r>
              <a:rPr lang="sv-SE" dirty="0">
                <a:solidFill>
                  <a:srgbClr val="000000"/>
                </a:solidFill>
                <a:latin typeface="Calibri Light" panose="020F0302020204030204" pitchFamily="34" charset="0"/>
              </a:rPr>
              <a:t> urban </a:t>
            </a:r>
            <a:r>
              <a:rPr lang="sv-SE" dirty="0" err="1">
                <a:solidFill>
                  <a:srgbClr val="000000"/>
                </a:solidFill>
                <a:latin typeface="Calibri Light" panose="020F0302020204030204" pitchFamily="34" charset="0"/>
              </a:rPr>
              <a:t>mobility</a:t>
            </a:r>
            <a:r>
              <a:rPr lang="sv-SE" dirty="0">
                <a:solidFill>
                  <a:srgbClr val="000000"/>
                </a:solidFill>
                <a:latin typeface="Calibri Light" panose="020F0302020204030204" pitchFamily="34" charset="0"/>
              </a:rPr>
              <a:t> plan. Kommunen satsar på att sänka bilandelen från 55% till 27%, öka kollektivtrafikens andel från 9 till 20%, cyklingens från 22 till 35% och gång från 14 till 18%.  </a:t>
            </a:r>
            <a:endParaRPr lang="sv-SE" sz="1800" b="0" i="0" dirty="0">
              <a:solidFill>
                <a:srgbClr val="000000"/>
              </a:solidFill>
              <a:effectLst/>
              <a:latin typeface="Calibri Light" panose="020F0302020204030204" pitchFamily="34" charset="0"/>
            </a:endParaRPr>
          </a:p>
          <a:p>
            <a:pPr marL="285750" indent="-285750">
              <a:buClr>
                <a:srgbClr val="99C63D"/>
              </a:buClr>
              <a:buFont typeface="Wingdings" panose="05000000000000000000" pitchFamily="2" charset="2"/>
              <a:buChar char="Ø"/>
            </a:pPr>
            <a:endParaRPr lang="sv-SE" dirty="0"/>
          </a:p>
        </p:txBody>
      </p:sp>
    </p:spTree>
    <p:extLst>
      <p:ext uri="{BB962C8B-B14F-4D97-AF65-F5344CB8AC3E}">
        <p14:creationId xmlns:p14="http://schemas.microsoft.com/office/powerpoint/2010/main" val="138040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Platshållare för innehåll 2">
            <a:extLst>
              <a:ext uri="{FF2B5EF4-FFF2-40B4-BE49-F238E27FC236}">
                <a16:creationId xmlns:a16="http://schemas.microsoft.com/office/drawing/2014/main" id="{0D03EAAF-4CC9-C8FD-E8F5-3D037D9086FB}"/>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497297084"/>
              </p:ext>
            </p:extLst>
          </p:nvPr>
        </p:nvGraphicFramePr>
        <p:xfrm>
          <a:off x="1029015" y="2684342"/>
          <a:ext cx="8094437" cy="2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ubrik 1">
            <a:extLst>
              <a:ext uri="{FF2B5EF4-FFF2-40B4-BE49-F238E27FC236}">
                <a16:creationId xmlns:a16="http://schemas.microsoft.com/office/drawing/2014/main" id="{66E9CE67-3E02-EA89-EC69-5C1049C36422}"/>
              </a:ext>
            </a:extLst>
          </p:cNvPr>
          <p:cNvSpPr>
            <a:spLocks noGrp="1"/>
          </p:cNvSpPr>
          <p:nvPr>
            <p:ph type="ctrTitle"/>
          </p:nvPr>
        </p:nvSpPr>
        <p:spPr>
          <a:xfrm>
            <a:off x="1165545" y="590785"/>
            <a:ext cx="7766936" cy="1646302"/>
          </a:xfrm>
        </p:spPr>
        <p:txBody>
          <a:bodyPr>
            <a:noAutofit/>
          </a:bodyPr>
          <a:lstStyle/>
          <a:p>
            <a:pPr algn="ctr"/>
            <a:r>
              <a:rPr lang="sv-SE" sz="4400" dirty="0"/>
              <a:t>CAMPAIGNS FOR SUSTAINABLE MOBILITY</a:t>
            </a:r>
          </a:p>
        </p:txBody>
      </p:sp>
      <p:sp>
        <p:nvSpPr>
          <p:cNvPr id="3" name="Underrubrik 2">
            <a:extLst>
              <a:ext uri="{FF2B5EF4-FFF2-40B4-BE49-F238E27FC236}">
                <a16:creationId xmlns:a16="http://schemas.microsoft.com/office/drawing/2014/main" id="{12C85FE0-28C0-3AD8-8DBA-F106491BDFA9}"/>
              </a:ext>
            </a:extLst>
          </p:cNvPr>
          <p:cNvSpPr>
            <a:spLocks noGrp="1"/>
          </p:cNvSpPr>
          <p:nvPr>
            <p:ph type="subTitle" idx="1"/>
          </p:nvPr>
        </p:nvSpPr>
        <p:spPr>
          <a:xfrm>
            <a:off x="1165545" y="2785536"/>
            <a:ext cx="7766936" cy="1096899"/>
          </a:xfrm>
        </p:spPr>
        <p:txBody>
          <a:bodyPr>
            <a:normAutofit/>
          </a:bodyPr>
          <a:lstStyle/>
          <a:p>
            <a:pPr algn="l"/>
            <a:r>
              <a:rPr lang="sv-SE" sz="3200" dirty="0">
                <a:solidFill>
                  <a:schemeClr val="bg1"/>
                </a:solidFill>
              </a:rPr>
              <a:t>Arbeta med visioner</a:t>
            </a:r>
          </a:p>
        </p:txBody>
      </p:sp>
      <p:sp>
        <p:nvSpPr>
          <p:cNvPr id="6" name="Underrubrik 2">
            <a:extLst>
              <a:ext uri="{FF2B5EF4-FFF2-40B4-BE49-F238E27FC236}">
                <a16:creationId xmlns:a16="http://schemas.microsoft.com/office/drawing/2014/main" id="{BFF4745A-D402-4FA0-232E-565AF0295732}"/>
              </a:ext>
            </a:extLst>
          </p:cNvPr>
          <p:cNvSpPr txBox="1">
            <a:spLocks/>
          </p:cNvSpPr>
          <p:nvPr/>
        </p:nvSpPr>
        <p:spPr>
          <a:xfrm>
            <a:off x="1165545" y="3781240"/>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sv-SE" sz="3200" dirty="0">
                <a:solidFill>
                  <a:schemeClr val="bg1"/>
                </a:solidFill>
              </a:rPr>
              <a:t>Skapa cykelkultur</a:t>
            </a:r>
          </a:p>
        </p:txBody>
      </p:sp>
      <p:sp>
        <p:nvSpPr>
          <p:cNvPr id="4" name="Underrubrik 2">
            <a:extLst>
              <a:ext uri="{FF2B5EF4-FFF2-40B4-BE49-F238E27FC236}">
                <a16:creationId xmlns:a16="http://schemas.microsoft.com/office/drawing/2014/main" id="{BECE2F7E-3208-45F6-75C4-E13DBF110D9F}"/>
              </a:ext>
            </a:extLst>
          </p:cNvPr>
          <p:cNvSpPr txBox="1">
            <a:spLocks/>
          </p:cNvSpPr>
          <p:nvPr/>
        </p:nvSpPr>
        <p:spPr>
          <a:xfrm>
            <a:off x="1165545" y="4776944"/>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a:r>
              <a:rPr lang="en-US" sz="3200" b="0" i="0" dirty="0" err="1">
                <a:solidFill>
                  <a:schemeClr val="bg1"/>
                </a:solidFill>
              </a:rPr>
              <a:t>Rikta</a:t>
            </a:r>
            <a:r>
              <a:rPr lang="en-US" sz="3200" b="0" i="0" dirty="0">
                <a:solidFill>
                  <a:schemeClr val="bg1"/>
                </a:solidFill>
              </a:rPr>
              <a:t> </a:t>
            </a:r>
            <a:r>
              <a:rPr lang="en-US" sz="3200" b="0" i="0" dirty="0" err="1">
                <a:solidFill>
                  <a:schemeClr val="bg1"/>
                </a:solidFill>
              </a:rPr>
              <a:t>budskapet</a:t>
            </a:r>
            <a:r>
              <a:rPr lang="en-US" sz="3200" b="0" i="0" dirty="0">
                <a:solidFill>
                  <a:schemeClr val="bg1"/>
                </a:solidFill>
              </a:rPr>
              <a:t> till </a:t>
            </a:r>
            <a:r>
              <a:rPr lang="en-US" sz="3200" b="0" i="0" dirty="0" err="1">
                <a:solidFill>
                  <a:schemeClr val="bg1"/>
                </a:solidFill>
              </a:rPr>
              <a:t>rätt</a:t>
            </a:r>
            <a:r>
              <a:rPr lang="en-US" sz="3200" b="0" i="0" dirty="0">
                <a:solidFill>
                  <a:schemeClr val="bg1"/>
                </a:solidFill>
              </a:rPr>
              <a:t> </a:t>
            </a:r>
            <a:r>
              <a:rPr lang="en-US" sz="3200" b="0" i="0" dirty="0" err="1">
                <a:solidFill>
                  <a:schemeClr val="bg1"/>
                </a:solidFill>
              </a:rPr>
              <a:t>målgrupp</a:t>
            </a:r>
            <a:endParaRPr lang="en-US" sz="3200" dirty="0">
              <a:solidFill>
                <a:schemeClr val="bg1"/>
              </a:solidFill>
            </a:endParaRPr>
          </a:p>
        </p:txBody>
      </p:sp>
    </p:spTree>
    <p:extLst>
      <p:ext uri="{BB962C8B-B14F-4D97-AF65-F5344CB8AC3E}">
        <p14:creationId xmlns:p14="http://schemas.microsoft.com/office/powerpoint/2010/main" val="1837350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089728-52C0-FFA1-1ECF-46965D1285F7}"/>
              </a:ext>
            </a:extLst>
          </p:cNvPr>
          <p:cNvSpPr>
            <a:spLocks noGrp="1"/>
          </p:cNvSpPr>
          <p:nvPr>
            <p:ph type="title"/>
          </p:nvPr>
        </p:nvSpPr>
        <p:spPr>
          <a:xfrm>
            <a:off x="677334" y="609600"/>
            <a:ext cx="8596668" cy="1320800"/>
          </a:xfrm>
        </p:spPr>
        <p:txBody>
          <a:bodyPr anchor="t">
            <a:normAutofit/>
          </a:bodyPr>
          <a:lstStyle/>
          <a:p>
            <a:r>
              <a:rPr lang="sv-SE" dirty="0"/>
              <a:t>Arbeta med visioner </a:t>
            </a:r>
          </a:p>
        </p:txBody>
      </p:sp>
      <p:pic>
        <p:nvPicPr>
          <p:cNvPr id="7" name="Graphic 6">
            <a:extLst>
              <a:ext uri="{FF2B5EF4-FFF2-40B4-BE49-F238E27FC236}">
                <a16:creationId xmlns:a16="http://schemas.microsoft.com/office/drawing/2014/main" id="{3E0EECC4-8B53-36FA-A5B6-622BF2E736C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7474" y="2159331"/>
            <a:ext cx="2915973" cy="2915973"/>
          </a:xfrm>
          <a:prstGeom prst="rect">
            <a:avLst/>
          </a:prstGeom>
        </p:spPr>
      </p:pic>
      <p:sp>
        <p:nvSpPr>
          <p:cNvPr id="5" name="textruta 4">
            <a:extLst>
              <a:ext uri="{FF2B5EF4-FFF2-40B4-BE49-F238E27FC236}">
                <a16:creationId xmlns:a16="http://schemas.microsoft.com/office/drawing/2014/main" id="{26B03E3E-D1A3-B34D-2756-144A09122D36}"/>
              </a:ext>
            </a:extLst>
          </p:cNvPr>
          <p:cNvSpPr txBox="1"/>
          <p:nvPr/>
        </p:nvSpPr>
        <p:spPr>
          <a:xfrm>
            <a:off x="3503488" y="1521854"/>
            <a:ext cx="6102848" cy="4579715"/>
          </a:xfrm>
          <a:prstGeom prst="rect">
            <a:avLst/>
          </a:prstGeom>
          <a:noFill/>
        </p:spPr>
        <p:txBody>
          <a:bodyPr wrap="square">
            <a:spAutoFit/>
          </a:bodyPr>
          <a:lstStyle/>
          <a:p>
            <a:pPr marL="285750" indent="-285750" rtl="0" fontAlgn="base">
              <a:lnSpc>
                <a:spcPct val="90000"/>
              </a:lnSpc>
              <a:buClr>
                <a:srgbClr val="99C63D"/>
              </a:buClr>
              <a:buFont typeface="Wingdings" panose="05000000000000000000" pitchFamily="2" charset="2"/>
              <a:buChar char="Ø"/>
            </a:pPr>
            <a:r>
              <a:rPr lang="sv-SE" sz="1800" b="0" i="0" dirty="0">
                <a:effectLst/>
                <a:latin typeface="Calibri Light" panose="020F0302020204030204" pitchFamily="34" charset="0"/>
              </a:rPr>
              <a:t>Hur man kommunicerar ut om förändringar spelar en stor roll för vilken reaktion man får från befolkningen och därmed även politiken. </a:t>
            </a:r>
          </a:p>
          <a:p>
            <a:pPr marL="285750" indent="-285750" rtl="0" fontAlgn="base">
              <a:lnSpc>
                <a:spcPct val="90000"/>
              </a:lnSpc>
              <a:buClr>
                <a:srgbClr val="99C63D"/>
              </a:buClr>
              <a:buFont typeface="Wingdings" panose="05000000000000000000" pitchFamily="2" charset="2"/>
              <a:buChar char="Ø"/>
            </a:pPr>
            <a:r>
              <a:rPr lang="sv-SE" sz="1800" b="0" i="0" dirty="0">
                <a:effectLst/>
                <a:latin typeface="Calibri Light" panose="020F0302020204030204" pitchFamily="34" charset="0"/>
              </a:rPr>
              <a:t>Undvik att lyfta vad som kommer att försvinna/begränsas eller förändras jämfört med dagens läge/situation. Lyft istället framtidsbilden och bygg en vision som säljer de positiva aspekterna som kommer komma med förändringen. </a:t>
            </a:r>
          </a:p>
          <a:p>
            <a:pPr marL="285750" indent="-285750" rtl="0" fontAlgn="base">
              <a:lnSpc>
                <a:spcPct val="90000"/>
              </a:lnSpc>
              <a:buClr>
                <a:srgbClr val="99C63D"/>
              </a:buClr>
              <a:buFont typeface="Wingdings" panose="05000000000000000000" pitchFamily="2" charset="2"/>
              <a:buChar char="Ø"/>
            </a:pPr>
            <a:r>
              <a:rPr lang="sv-SE" sz="1800" b="0" i="0" dirty="0">
                <a:effectLst/>
                <a:latin typeface="Calibri Light" panose="020F0302020204030204" pitchFamily="34" charset="0"/>
              </a:rPr>
              <a:t>Säkerställ att visionen känns realistisk och sammankopplad med verkligheten. För </a:t>
            </a:r>
            <a:r>
              <a:rPr lang="sv-SE" sz="1800" dirty="0">
                <a:latin typeface="Calibri Light" panose="020F0302020204030204" pitchFamily="34" charset="0"/>
              </a:rPr>
              <a:t>stora eller drömmande </a:t>
            </a:r>
            <a:r>
              <a:rPr lang="sv-SE" sz="1800" b="0" i="0" dirty="0">
                <a:effectLst/>
                <a:latin typeface="Calibri Light" panose="020F0302020204030204" pitchFamily="34" charset="0"/>
              </a:rPr>
              <a:t>visioner slås lätt ner med att de inte är nåbara och är svåra för allmänheten att relatera till. Använda istället riktiga exempel från verkligheten och koppla samman det med folks vardag eller annat som går att relatera till. </a:t>
            </a:r>
          </a:p>
          <a:p>
            <a:pPr marL="285750" indent="-285750" fontAlgn="base">
              <a:lnSpc>
                <a:spcPct val="90000"/>
              </a:lnSpc>
              <a:buClr>
                <a:srgbClr val="99C63D"/>
              </a:buClr>
              <a:buFont typeface="Wingdings" panose="05000000000000000000" pitchFamily="2" charset="2"/>
              <a:buChar char="Ø"/>
            </a:pPr>
            <a:r>
              <a:rPr lang="sv-SE" sz="1800" b="0" i="0" dirty="0">
                <a:effectLst/>
                <a:latin typeface="Calibri Light" panose="020F0302020204030204" pitchFamily="34" charset="0"/>
              </a:rPr>
              <a:t>Visa visionerna i plannivå (</a:t>
            </a:r>
            <a:r>
              <a:rPr lang="sv-SE" sz="1800" b="0" i="0" dirty="0" err="1">
                <a:effectLst/>
                <a:latin typeface="Calibri Light" panose="020F0302020204030204" pitchFamily="34" charset="0"/>
              </a:rPr>
              <a:t>eye-level</a:t>
            </a:r>
            <a:r>
              <a:rPr lang="sv-SE" sz="1800" b="0" i="0" dirty="0">
                <a:effectLst/>
                <a:latin typeface="Calibri Light" panose="020F0302020204030204" pitchFamily="34" charset="0"/>
              </a:rPr>
              <a:t>) och inte uppifrån, det är lättare att föreställa sig hur det kommer se ut/kännas då. </a:t>
            </a:r>
            <a:r>
              <a:rPr lang="sv-SE" sz="1800" b="0" i="0" dirty="0">
                <a:effectLst/>
                <a:latin typeface="WordVisiCarriageReturn_MSFontService"/>
              </a:rPr>
              <a:t> </a:t>
            </a:r>
          </a:p>
          <a:p>
            <a:pPr marL="285750" indent="-285750" fontAlgn="base">
              <a:lnSpc>
                <a:spcPct val="90000"/>
              </a:lnSpc>
              <a:buClr>
                <a:srgbClr val="99C63D"/>
              </a:buClr>
              <a:buFont typeface="Wingdings" panose="05000000000000000000" pitchFamily="2" charset="2"/>
              <a:buChar char="Ø"/>
            </a:pPr>
            <a:r>
              <a:rPr lang="sv-SE" sz="1800" b="0" i="0" dirty="0">
                <a:effectLst/>
                <a:latin typeface="Calibri Light" panose="020F0302020204030204" pitchFamily="34" charset="0"/>
              </a:rPr>
              <a:t>Använd story </a:t>
            </a:r>
            <a:r>
              <a:rPr lang="sv-SE" sz="1800" b="0" i="0" dirty="0" err="1">
                <a:effectLst/>
                <a:latin typeface="Calibri Light" panose="020F0302020204030204" pitchFamily="34" charset="0"/>
              </a:rPr>
              <a:t>telling</a:t>
            </a:r>
            <a:r>
              <a:rPr lang="sv-SE" sz="1800" b="0" i="0" dirty="0">
                <a:effectLst/>
                <a:latin typeface="Calibri Light" panose="020F0302020204030204" pitchFamily="34" charset="0"/>
              </a:rPr>
              <a:t> för att öka förståelse och engagemang </a:t>
            </a:r>
          </a:p>
          <a:p>
            <a:pPr marL="285750" indent="-285750" rtl="0" fontAlgn="base">
              <a:lnSpc>
                <a:spcPct val="90000"/>
              </a:lnSpc>
              <a:buClr>
                <a:srgbClr val="99C63D"/>
              </a:buClr>
              <a:buFont typeface="Wingdings" panose="05000000000000000000" pitchFamily="2" charset="2"/>
              <a:buChar char="Ø"/>
            </a:pPr>
            <a:r>
              <a:rPr lang="sv-SE" sz="1800" b="0" i="0" dirty="0">
                <a:effectLst/>
                <a:latin typeface="Calibri Light" panose="020F0302020204030204" pitchFamily="34" charset="0"/>
              </a:rPr>
              <a:t>Använd förebilder </a:t>
            </a:r>
          </a:p>
          <a:p>
            <a:pPr marL="285750" indent="-285750" rtl="0" fontAlgn="base">
              <a:lnSpc>
                <a:spcPct val="90000"/>
              </a:lnSpc>
              <a:buClr>
                <a:srgbClr val="99C63D"/>
              </a:buClr>
              <a:buFont typeface="Wingdings" panose="05000000000000000000" pitchFamily="2" charset="2"/>
              <a:buChar char="Ø"/>
            </a:pPr>
            <a:r>
              <a:rPr lang="sv-SE" sz="1800" b="0" i="0" u="sng" strike="noStrike" dirty="0">
                <a:solidFill>
                  <a:srgbClr val="0563C1"/>
                </a:solidFill>
                <a:effectLst/>
                <a:latin typeface="Calibri Light" panose="020F0302020204030204" pitchFamily="34" charset="0"/>
                <a:hlinkClick r:id="rId4"/>
              </a:rPr>
              <a:t>Visual Utopias — HAMBURG: MILLERNTOR</a:t>
            </a:r>
            <a:endParaRPr lang="sv-SE" sz="1800" b="0" i="0" dirty="0">
              <a:effectLst/>
              <a:latin typeface="Calibri Light" panose="020F0302020204030204" pitchFamily="34" charset="0"/>
            </a:endParaRPr>
          </a:p>
        </p:txBody>
      </p:sp>
    </p:spTree>
    <p:extLst>
      <p:ext uri="{BB962C8B-B14F-4D97-AF65-F5344CB8AC3E}">
        <p14:creationId xmlns:p14="http://schemas.microsoft.com/office/powerpoint/2010/main" val="2745941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5FBA51-079A-2C0F-FBDD-60695E96ECA1}"/>
              </a:ext>
            </a:extLst>
          </p:cNvPr>
          <p:cNvSpPr>
            <a:spLocks noGrp="1"/>
          </p:cNvSpPr>
          <p:nvPr>
            <p:ph type="title"/>
          </p:nvPr>
        </p:nvSpPr>
        <p:spPr>
          <a:xfrm>
            <a:off x="839259" y="609600"/>
            <a:ext cx="8596668" cy="1320800"/>
          </a:xfrm>
        </p:spPr>
        <p:txBody>
          <a:bodyPr>
            <a:normAutofit/>
          </a:bodyPr>
          <a:lstStyle/>
          <a:p>
            <a:r>
              <a:rPr lang="sv-SE" sz="4400" dirty="0"/>
              <a:t>PROJEKTIDÉER</a:t>
            </a:r>
          </a:p>
        </p:txBody>
      </p:sp>
      <p:sp>
        <p:nvSpPr>
          <p:cNvPr id="9" name="textruta 8">
            <a:extLst>
              <a:ext uri="{FF2B5EF4-FFF2-40B4-BE49-F238E27FC236}">
                <a16:creationId xmlns:a16="http://schemas.microsoft.com/office/drawing/2014/main" id="{7DD85511-4BC9-A438-D8E8-4F8F2B53F58F}"/>
              </a:ext>
            </a:extLst>
          </p:cNvPr>
          <p:cNvSpPr txBox="1"/>
          <p:nvPr/>
        </p:nvSpPr>
        <p:spPr>
          <a:xfrm>
            <a:off x="557605" y="1930400"/>
            <a:ext cx="8596668" cy="4339650"/>
          </a:xfrm>
          <a:prstGeom prst="rect">
            <a:avLst/>
          </a:prstGeom>
          <a:noFill/>
        </p:spPr>
        <p:txBody>
          <a:bodyPr wrap="square">
            <a:spAutoFit/>
          </a:bodyPr>
          <a:lstStyle/>
          <a:p>
            <a:pPr marL="285750" indent="-285750" algn="l" rtl="0" fontAlgn="base">
              <a:buFont typeface="Arial" panose="020B0604020202020204" pitchFamily="34" charset="0"/>
              <a:buChar char="•"/>
            </a:pPr>
            <a:r>
              <a:rPr lang="sv-SE" sz="1200" b="0" i="0" dirty="0">
                <a:solidFill>
                  <a:srgbClr val="000000"/>
                </a:solidFill>
                <a:effectLst/>
                <a:latin typeface="Calibri Light"/>
                <a:cs typeface="Calibri Light"/>
              </a:rPr>
              <a:t>Samarbeta med </a:t>
            </a:r>
            <a:r>
              <a:rPr lang="sv-SE" sz="1200" b="0" i="0" dirty="0" err="1">
                <a:solidFill>
                  <a:srgbClr val="000000"/>
                </a:solidFill>
                <a:effectLst/>
                <a:latin typeface="Calibri Light"/>
                <a:cs typeface="Calibri Light"/>
              </a:rPr>
              <a:t>NGO’s</a:t>
            </a:r>
            <a:r>
              <a:rPr lang="sv-SE" sz="1200" b="0" i="0" dirty="0">
                <a:solidFill>
                  <a:srgbClr val="000000"/>
                </a:solidFill>
                <a:effectLst/>
                <a:latin typeface="Calibri Light"/>
                <a:cs typeface="Calibri Light"/>
              </a:rPr>
              <a:t>, media och befolkningen i projekt. Skapa förändring tillsammans med dessa och politikerna. Bygg upp förutsättningar för återkommande engagemang och tillställningar, ex. </a:t>
            </a:r>
            <a:r>
              <a:rPr lang="sv-SE" sz="1200" dirty="0">
                <a:solidFill>
                  <a:srgbClr val="000000"/>
                </a:solidFill>
                <a:latin typeface="Calibri Light"/>
                <a:cs typeface="Calibri Light"/>
              </a:rPr>
              <a:t>Medborgarbrunch</a:t>
            </a:r>
            <a:r>
              <a:rPr lang="sv-SE" sz="1200" b="0" i="0" dirty="0">
                <a:solidFill>
                  <a:srgbClr val="000000"/>
                </a:solidFill>
                <a:effectLst/>
                <a:latin typeface="Calibri Light"/>
                <a:cs typeface="Calibri Light"/>
              </a:rPr>
              <a:t> på en av stadsgatorna som tidigare användes av bilar, pop-</a:t>
            </a:r>
            <a:r>
              <a:rPr lang="sv-SE" sz="1200" b="0" i="0" dirty="0" err="1">
                <a:solidFill>
                  <a:srgbClr val="000000"/>
                </a:solidFill>
                <a:effectLst/>
                <a:latin typeface="Calibri Light"/>
                <a:cs typeface="Calibri Light"/>
              </a:rPr>
              <a:t>up</a:t>
            </a:r>
            <a:r>
              <a:rPr lang="sv-SE" sz="1200" b="0" i="0" dirty="0">
                <a:solidFill>
                  <a:srgbClr val="000000"/>
                </a:solidFill>
                <a:effectLst/>
                <a:latin typeface="Calibri Light"/>
                <a:cs typeface="Calibri Light"/>
              </a:rPr>
              <a:t> cykelvägar för skolbarnen, cykelparad (</a:t>
            </a:r>
            <a:r>
              <a:rPr lang="sv-SE" sz="1200" b="0" i="0" dirty="0" err="1">
                <a:solidFill>
                  <a:srgbClr val="000000"/>
                </a:solidFill>
                <a:effectLst/>
                <a:latin typeface="Calibri Light"/>
                <a:cs typeface="Calibri Light"/>
              </a:rPr>
              <a:t>critical</a:t>
            </a:r>
            <a:r>
              <a:rPr lang="sv-SE" sz="1200" b="0" i="0" dirty="0">
                <a:solidFill>
                  <a:srgbClr val="000000"/>
                </a:solidFill>
                <a:effectLst/>
                <a:latin typeface="Calibri Light"/>
                <a:cs typeface="Calibri Light"/>
              </a:rPr>
              <a:t> </a:t>
            </a:r>
            <a:r>
              <a:rPr lang="sv-SE" sz="1200" b="0" i="0" dirty="0" err="1">
                <a:solidFill>
                  <a:srgbClr val="000000"/>
                </a:solidFill>
                <a:effectLst/>
                <a:latin typeface="Calibri Light"/>
                <a:cs typeface="Calibri Light"/>
              </a:rPr>
              <a:t>mass</a:t>
            </a:r>
            <a:r>
              <a:rPr lang="sv-SE" sz="1200" b="0" i="0" dirty="0">
                <a:solidFill>
                  <a:srgbClr val="000000"/>
                </a:solidFill>
                <a:effectLst/>
                <a:latin typeface="Calibri Light"/>
                <a:cs typeface="Calibri Light"/>
              </a:rPr>
              <a:t> och </a:t>
            </a:r>
            <a:r>
              <a:rPr lang="sv-SE" sz="1200" b="0" i="0" dirty="0" err="1">
                <a:solidFill>
                  <a:srgbClr val="000000"/>
                </a:solidFill>
                <a:effectLst/>
                <a:latin typeface="Calibri Light"/>
                <a:cs typeface="Calibri Light"/>
              </a:rPr>
              <a:t>kidical</a:t>
            </a:r>
            <a:r>
              <a:rPr lang="sv-SE" sz="1200" b="0" i="0" dirty="0">
                <a:solidFill>
                  <a:srgbClr val="000000"/>
                </a:solidFill>
                <a:effectLst/>
                <a:latin typeface="Calibri Light"/>
                <a:cs typeface="Calibri Light"/>
              </a:rPr>
              <a:t> </a:t>
            </a:r>
            <a:r>
              <a:rPr lang="sv-SE" sz="1200" b="0" i="0" dirty="0" err="1">
                <a:solidFill>
                  <a:srgbClr val="000000"/>
                </a:solidFill>
                <a:effectLst/>
                <a:latin typeface="Calibri Light"/>
                <a:cs typeface="Calibri Light"/>
              </a:rPr>
              <a:t>mass</a:t>
            </a:r>
            <a:r>
              <a:rPr lang="sv-SE" sz="1200" b="0" i="0" dirty="0">
                <a:solidFill>
                  <a:srgbClr val="000000"/>
                </a:solidFill>
                <a:effectLst/>
                <a:latin typeface="Calibri Light"/>
                <a:cs typeface="Calibri Light"/>
              </a:rPr>
              <a:t> för barn), be cyklisterna hitta de viktiga punkterna som behöver förbättring.   </a:t>
            </a:r>
          </a:p>
          <a:p>
            <a:pPr marL="285750" indent="-285750" algn="l" rtl="0" fontAlgn="base">
              <a:buFont typeface="Arial" panose="020B0604020202020204" pitchFamily="34" charset="0"/>
              <a:buChar char="•"/>
            </a:pPr>
            <a:r>
              <a:rPr lang="sv-SE" sz="1200" b="0" i="0" dirty="0">
                <a:solidFill>
                  <a:srgbClr val="000000"/>
                </a:solidFill>
                <a:effectLst/>
                <a:latin typeface="Calibri Light" panose="020F0302020204030204" pitchFamily="34" charset="0"/>
              </a:rPr>
              <a:t>Utbyt kunskap och erfarenhet med Nederländerna genom Dutch </a:t>
            </a:r>
            <a:r>
              <a:rPr lang="sv-SE" sz="1200" b="0" i="0" dirty="0" err="1">
                <a:solidFill>
                  <a:srgbClr val="000000"/>
                </a:solidFill>
                <a:effectLst/>
                <a:latin typeface="Calibri Light" panose="020F0302020204030204" pitchFamily="34" charset="0"/>
              </a:rPr>
              <a:t>cycling</a:t>
            </a:r>
            <a:r>
              <a:rPr lang="sv-SE" sz="1200" b="0" i="0" dirty="0">
                <a:solidFill>
                  <a:srgbClr val="000000"/>
                </a:solidFill>
                <a:effectLst/>
                <a:latin typeface="Calibri Light" panose="020F0302020204030204" pitchFamily="34" charset="0"/>
              </a:rPr>
              <a:t> </a:t>
            </a:r>
            <a:r>
              <a:rPr lang="sv-SE" sz="1200" b="0" i="0" dirty="0" err="1">
                <a:solidFill>
                  <a:srgbClr val="000000"/>
                </a:solidFill>
                <a:effectLst/>
                <a:latin typeface="Calibri Light" panose="020F0302020204030204" pitchFamily="34" charset="0"/>
              </a:rPr>
              <a:t>embassy</a:t>
            </a:r>
            <a:r>
              <a:rPr lang="sv-SE" sz="1200" b="0" i="0" dirty="0">
                <a:solidFill>
                  <a:srgbClr val="000000"/>
                </a:solidFill>
                <a:effectLst/>
                <a:latin typeface="Calibri Light" panose="020F0302020204030204" pitchFamily="34" charset="0"/>
              </a:rPr>
              <a:t> och få stöd för att utveckla städer till </a:t>
            </a:r>
            <a:r>
              <a:rPr lang="sv-SE" sz="1200" b="0" i="0" dirty="0" err="1">
                <a:solidFill>
                  <a:srgbClr val="000000"/>
                </a:solidFill>
                <a:effectLst/>
                <a:latin typeface="Calibri Light" panose="020F0302020204030204" pitchFamily="34" charset="0"/>
              </a:rPr>
              <a:t>cykelstäder</a:t>
            </a:r>
            <a:r>
              <a:rPr lang="sv-SE" sz="1200" b="0" i="0" dirty="0">
                <a:solidFill>
                  <a:srgbClr val="000000"/>
                </a:solidFill>
                <a:effectLst/>
                <a:latin typeface="Calibri Light" panose="020F0302020204030204" pitchFamily="34" charset="0"/>
              </a:rPr>
              <a:t>. Skapa ett nätverk och ramverk för </a:t>
            </a:r>
            <a:r>
              <a:rPr lang="sv-SE" sz="1200" b="0" i="0" dirty="0" err="1">
                <a:solidFill>
                  <a:srgbClr val="000000"/>
                </a:solidFill>
                <a:effectLst/>
                <a:latin typeface="Calibri Light" panose="020F0302020204030204" pitchFamily="34" charset="0"/>
              </a:rPr>
              <a:t>peer</a:t>
            </a:r>
            <a:r>
              <a:rPr lang="sv-SE" sz="1200" b="0" i="0" dirty="0">
                <a:solidFill>
                  <a:srgbClr val="000000"/>
                </a:solidFill>
                <a:effectLst/>
                <a:latin typeface="Calibri Light" panose="020F0302020204030204" pitchFamily="34" charset="0"/>
              </a:rPr>
              <a:t>-to-</a:t>
            </a:r>
            <a:r>
              <a:rPr lang="sv-SE" sz="1200" b="0" i="0" dirty="0" err="1">
                <a:solidFill>
                  <a:srgbClr val="000000"/>
                </a:solidFill>
                <a:effectLst/>
                <a:latin typeface="Calibri Light" panose="020F0302020204030204" pitchFamily="34" charset="0"/>
              </a:rPr>
              <a:t>peer</a:t>
            </a:r>
            <a:r>
              <a:rPr lang="sv-SE" sz="1200" b="0" i="0" dirty="0">
                <a:solidFill>
                  <a:srgbClr val="000000"/>
                </a:solidFill>
                <a:effectLst/>
                <a:latin typeface="Calibri Light" panose="020F0302020204030204" pitchFamily="34" charset="0"/>
              </a:rPr>
              <a:t> utbyte av cykling </a:t>
            </a:r>
          </a:p>
          <a:p>
            <a:pPr marL="285750" indent="-285750" algn="l" rtl="0" fontAlgn="base">
              <a:buFont typeface="Arial" panose="020B0604020202020204" pitchFamily="34" charset="0"/>
              <a:buChar char="•"/>
            </a:pPr>
            <a:r>
              <a:rPr lang="sv-SE" sz="1200" b="0" i="0" dirty="0">
                <a:solidFill>
                  <a:srgbClr val="000000"/>
                </a:solidFill>
                <a:effectLst/>
                <a:latin typeface="Calibri Light" panose="020F0302020204030204" pitchFamily="34" charset="0"/>
              </a:rPr>
              <a:t>Inkludera cykeldelning i kollektivtrafiken. Inkludera cykeldelning i buss/tågbiljetten. Integrera mikromobilitet i mobilitetsstrategin. Undersök hur mikromobilitet kan utvidga tillgång till tåg och buss.  </a:t>
            </a:r>
          </a:p>
          <a:p>
            <a:pPr marL="285750" indent="-285750" algn="l" rtl="0" fontAlgn="base">
              <a:buFont typeface="Arial" panose="020B0604020202020204" pitchFamily="34" charset="0"/>
              <a:buChar char="•"/>
            </a:pPr>
            <a:r>
              <a:rPr lang="sv-SE" sz="1200" b="0" i="0" dirty="0">
                <a:solidFill>
                  <a:srgbClr val="000000"/>
                </a:solidFill>
                <a:effectLst/>
                <a:latin typeface="Calibri Light" panose="020F0302020204030204" pitchFamily="34" charset="0"/>
              </a:rPr>
              <a:t>Skapa bra förutsättningar för datainsamling av hållbar mobilitet i samhället. Samla in mer data och använd detta för att effektivisera och maximera det utfall vi vill åt.  </a:t>
            </a:r>
          </a:p>
          <a:p>
            <a:pPr marL="285750" indent="-285750" algn="l" rtl="0" fontAlgn="base">
              <a:buFont typeface="Arial" panose="020B0604020202020204" pitchFamily="34" charset="0"/>
              <a:buChar char="•"/>
            </a:pPr>
            <a:r>
              <a:rPr lang="sv-SE" sz="1200" b="0" i="0" dirty="0">
                <a:solidFill>
                  <a:srgbClr val="000000"/>
                </a:solidFill>
                <a:effectLst/>
                <a:latin typeface="Calibri Light" panose="020F0302020204030204" pitchFamily="34" charset="0"/>
              </a:rPr>
              <a:t>Öppna data Git-</a:t>
            </a:r>
            <a:r>
              <a:rPr lang="sv-SE" sz="1200" b="0" i="0" dirty="0" err="1">
                <a:solidFill>
                  <a:srgbClr val="000000"/>
                </a:solidFill>
                <a:effectLst/>
                <a:latin typeface="Calibri Light" panose="020F0302020204030204" pitchFamily="34" charset="0"/>
              </a:rPr>
              <a:t>hub</a:t>
            </a:r>
            <a:r>
              <a:rPr lang="sv-SE" sz="1200" b="0" i="0" dirty="0">
                <a:solidFill>
                  <a:srgbClr val="000000"/>
                </a:solidFill>
                <a:effectLst/>
                <a:latin typeface="Calibri Light" panose="020F0302020204030204" pitchFamily="34" charset="0"/>
              </a:rPr>
              <a:t> för cykling och gångbarhet </a:t>
            </a:r>
            <a:r>
              <a:rPr lang="sv-SE" sz="1200" b="0" i="0" u="sng" strike="noStrike" dirty="0">
                <a:solidFill>
                  <a:srgbClr val="0563C1"/>
                </a:solidFill>
                <a:effectLst/>
                <a:latin typeface="Calibri Light" panose="020F0302020204030204" pitchFamily="34" charset="0"/>
                <a:hlinkClick r:id="rId2"/>
              </a:rPr>
              <a:t>https://github.com/plus-mobilitylab/netascore</a:t>
            </a:r>
            <a:r>
              <a:rPr lang="sv-SE" sz="1200" b="0" i="0" dirty="0">
                <a:solidFill>
                  <a:srgbClr val="000000"/>
                </a:solidFill>
                <a:effectLst/>
                <a:latin typeface="Calibri Light" panose="020F0302020204030204" pitchFamily="34" charset="0"/>
              </a:rPr>
              <a:t> </a:t>
            </a:r>
          </a:p>
          <a:p>
            <a:pPr marL="285750" indent="-285750" fontAlgn="base">
              <a:buFont typeface="Arial" panose="020B0604020202020204" pitchFamily="34" charset="0"/>
              <a:buChar char="•"/>
            </a:pPr>
            <a:r>
              <a:rPr lang="sv-SE" sz="1200" b="0" i="0" dirty="0">
                <a:solidFill>
                  <a:srgbClr val="000000"/>
                </a:solidFill>
                <a:effectLst/>
                <a:latin typeface="Calibri Light"/>
                <a:cs typeface="Calibri Light"/>
              </a:rPr>
              <a:t>En projektidé är att samarbeta med ett sådant företag som </a:t>
            </a:r>
            <a:r>
              <a:rPr lang="sv-SE" sz="1200" b="0" i="0" dirty="0" err="1">
                <a:solidFill>
                  <a:srgbClr val="000000"/>
                </a:solidFill>
                <a:effectLst/>
                <a:latin typeface="Calibri Light"/>
                <a:cs typeface="Calibri Light"/>
              </a:rPr>
              <a:t>Swapfiets</a:t>
            </a:r>
            <a:r>
              <a:rPr lang="sv-SE" sz="1200" b="0" i="0" dirty="0">
                <a:solidFill>
                  <a:srgbClr val="000000"/>
                </a:solidFill>
                <a:effectLst/>
                <a:latin typeface="Calibri Light"/>
                <a:cs typeface="Calibri Light"/>
              </a:rPr>
              <a:t> och anordna testperioder/testa denna tjänst med våra kommuner/</a:t>
            </a:r>
            <a:r>
              <a:rPr lang="sv-SE" sz="1200" dirty="0">
                <a:solidFill>
                  <a:srgbClr val="000000"/>
                </a:solidFill>
                <a:latin typeface="Calibri Light"/>
                <a:cs typeface="Calibri Light"/>
              </a:rPr>
              <a:t>arbetsgivare.</a:t>
            </a:r>
            <a:r>
              <a:rPr lang="sv-SE" sz="1200" b="0" i="0" dirty="0">
                <a:solidFill>
                  <a:srgbClr val="000000"/>
                </a:solidFill>
                <a:effectLst/>
                <a:latin typeface="Calibri Light"/>
                <a:cs typeface="Calibri Light"/>
              </a:rPr>
              <a:t> </a:t>
            </a:r>
            <a:r>
              <a:rPr lang="sv-SE" sz="1200" dirty="0">
                <a:solidFill>
                  <a:srgbClr val="000000"/>
                </a:solidFill>
                <a:latin typeface="Calibri Light"/>
                <a:cs typeface="Calibri Light"/>
              </a:rPr>
              <a:t>Just</a:t>
            </a:r>
            <a:r>
              <a:rPr lang="sv-SE" sz="1200" b="0" i="0" dirty="0">
                <a:solidFill>
                  <a:srgbClr val="000000"/>
                </a:solidFill>
                <a:effectLst/>
                <a:latin typeface="Calibri Light"/>
                <a:cs typeface="Calibri Light"/>
              </a:rPr>
              <a:t> nu saknas denna typ av tjänst i våra tre län.</a:t>
            </a:r>
            <a:r>
              <a:rPr lang="sv-SE" sz="1200" dirty="0">
                <a:solidFill>
                  <a:srgbClr val="000000"/>
                </a:solidFill>
                <a:latin typeface="Calibri Light"/>
                <a:cs typeface="Calibri Light"/>
              </a:rPr>
              <a:t> Fördelen</a:t>
            </a:r>
            <a:r>
              <a:rPr lang="sv-SE" sz="1200" b="0" i="0" dirty="0">
                <a:solidFill>
                  <a:srgbClr val="000000"/>
                </a:solidFill>
                <a:effectLst/>
                <a:latin typeface="Calibri Light"/>
                <a:cs typeface="Calibri Light"/>
              </a:rPr>
              <a:t> bör vara ökad </a:t>
            </a:r>
            <a:r>
              <a:rPr lang="sv-SE" sz="1200" dirty="0">
                <a:solidFill>
                  <a:srgbClr val="000000"/>
                </a:solidFill>
                <a:latin typeface="Calibri Light"/>
                <a:cs typeface="Calibri Light"/>
              </a:rPr>
              <a:t>trygghet</a:t>
            </a:r>
            <a:r>
              <a:rPr lang="sv-SE" sz="1200" b="0" i="0" dirty="0">
                <a:solidFill>
                  <a:srgbClr val="000000"/>
                </a:solidFill>
                <a:effectLst/>
                <a:latin typeface="Calibri Light"/>
                <a:cs typeface="Calibri Light"/>
              </a:rPr>
              <a:t>. Vi kan få fler att cykla när cyklisten inte måst äga en cykel, men har tillgång till cykeln likt en privatägd. </a:t>
            </a:r>
          </a:p>
          <a:p>
            <a:pPr marL="285750" indent="-285750" algn="l" rtl="0" fontAlgn="base">
              <a:buFont typeface="Arial" panose="020B0604020202020204" pitchFamily="34" charset="0"/>
              <a:buChar char="•"/>
            </a:pPr>
            <a:r>
              <a:rPr lang="sv-SE" sz="1200" b="0" i="0" dirty="0">
                <a:solidFill>
                  <a:srgbClr val="000000"/>
                </a:solidFill>
                <a:effectLst/>
                <a:latin typeface="Calibri" panose="020F0502020204030204" pitchFamily="34" charset="0"/>
              </a:rPr>
              <a:t>Park4SUMP: Metoder och standarder för parkeringsplatser; </a:t>
            </a:r>
            <a:r>
              <a:rPr lang="sv-SE" sz="1200" b="0" i="0" dirty="0">
                <a:solidFill>
                  <a:srgbClr val="000000"/>
                </a:solidFill>
                <a:effectLst/>
                <a:latin typeface="Calibri Light" panose="020F0302020204030204" pitchFamily="34" charset="0"/>
              </a:rPr>
              <a:t>maximal parkeringsstandard och minsta cykelparkering. Mixa mobilitet när det är möjligt och separera när det behövs och använd push and pullåtgärder. </a:t>
            </a:r>
            <a:r>
              <a:rPr lang="sv-SE" sz="1200" b="0" i="0" u="sng" strike="noStrike" dirty="0">
                <a:solidFill>
                  <a:srgbClr val="0563C1"/>
                </a:solidFill>
                <a:effectLst/>
                <a:latin typeface="Calibri Light" panose="020F0302020204030204" pitchFamily="34" charset="0"/>
                <a:hlinkClick r:id="rId3"/>
              </a:rPr>
              <a:t>Park4SUMP</a:t>
            </a:r>
            <a:r>
              <a:rPr lang="sv-SE" sz="1200" b="0" i="0" dirty="0">
                <a:solidFill>
                  <a:srgbClr val="000000"/>
                </a:solidFill>
                <a:effectLst/>
                <a:latin typeface="WordVisiCarriageReturn_MSFontService"/>
              </a:rPr>
              <a:t> </a:t>
            </a:r>
          </a:p>
          <a:p>
            <a:pPr marL="285750" indent="-285750" fontAlgn="base">
              <a:buFont typeface="Arial" panose="020B0604020202020204" pitchFamily="34" charset="0"/>
              <a:buChar char="•"/>
            </a:pPr>
            <a:r>
              <a:rPr lang="sv-SE" sz="1200" dirty="0">
                <a:solidFill>
                  <a:srgbClr val="000000"/>
                </a:solidFill>
                <a:latin typeface="Calibri Light"/>
                <a:cs typeface="Calibri Light"/>
              </a:rPr>
              <a:t>Arbeta</a:t>
            </a:r>
            <a:r>
              <a:rPr lang="sv-SE" sz="1200" b="0" i="0" dirty="0">
                <a:solidFill>
                  <a:srgbClr val="000000"/>
                </a:solidFill>
                <a:effectLst/>
                <a:latin typeface="Calibri Light"/>
                <a:cs typeface="Calibri Light"/>
              </a:rPr>
              <a:t> med </a:t>
            </a:r>
            <a:r>
              <a:rPr lang="sv-SE" sz="1200" dirty="0">
                <a:solidFill>
                  <a:srgbClr val="000000"/>
                </a:solidFill>
                <a:latin typeface="Calibri Light"/>
                <a:cs typeface="Calibri Light"/>
              </a:rPr>
              <a:t>alternativa</a:t>
            </a:r>
            <a:r>
              <a:rPr lang="sv-SE" sz="1200" b="0" i="0" dirty="0">
                <a:solidFill>
                  <a:srgbClr val="000000"/>
                </a:solidFill>
                <a:effectLst/>
                <a:latin typeface="Calibri Light"/>
                <a:cs typeface="Calibri Light"/>
              </a:rPr>
              <a:t> verkligheter/ </a:t>
            </a:r>
            <a:r>
              <a:rPr lang="sv-SE" sz="1200" dirty="0">
                <a:solidFill>
                  <a:srgbClr val="000000"/>
                </a:solidFill>
                <a:latin typeface="Calibri Light"/>
                <a:cs typeface="Calibri Light"/>
              </a:rPr>
              <a:t>framtidsscenarion</a:t>
            </a:r>
            <a:r>
              <a:rPr lang="sv-SE" sz="1200" b="0" i="0" dirty="0">
                <a:solidFill>
                  <a:srgbClr val="000000"/>
                </a:solidFill>
                <a:effectLst/>
                <a:latin typeface="Calibri Light"/>
                <a:cs typeface="Calibri Light"/>
              </a:rPr>
              <a:t>. Involvera medborgare i att visualisera andra samhällen. Koppla detta till deras kommuner/områden som personerna har anknytning </a:t>
            </a:r>
            <a:r>
              <a:rPr lang="sv-SE" sz="1200" dirty="0">
                <a:solidFill>
                  <a:srgbClr val="000000"/>
                </a:solidFill>
                <a:latin typeface="Calibri Light"/>
                <a:cs typeface="Calibri Light"/>
              </a:rPr>
              <a:t>till. Kan</a:t>
            </a:r>
            <a:r>
              <a:rPr lang="sv-SE" sz="1200" b="0" i="0" dirty="0">
                <a:solidFill>
                  <a:srgbClr val="000000"/>
                </a:solidFill>
                <a:effectLst/>
                <a:latin typeface="Calibri Light"/>
                <a:cs typeface="Calibri Light"/>
              </a:rPr>
              <a:t> skapa engagemang och nya tankemönster. Tänk brett: ljud, film, form, bild. Låt människor måla, skriva berättelser, prata. Man kan även skapa alternativa </a:t>
            </a:r>
            <a:r>
              <a:rPr lang="sv-SE" sz="1200" dirty="0">
                <a:solidFill>
                  <a:srgbClr val="000000"/>
                </a:solidFill>
                <a:latin typeface="Calibri Light"/>
                <a:cs typeface="Calibri Light"/>
              </a:rPr>
              <a:t>verkligheter</a:t>
            </a:r>
            <a:r>
              <a:rPr lang="sv-SE" sz="1200" b="0" i="0" dirty="0">
                <a:solidFill>
                  <a:srgbClr val="000000"/>
                </a:solidFill>
                <a:effectLst/>
                <a:latin typeface="Calibri Light"/>
                <a:cs typeface="Calibri Light"/>
              </a:rPr>
              <a:t> (berättelser) som människor kan ta del av i områdena vi värkar. Låt människor gå en “tour” i sin stad där man lyssnar till alternativa verkligheter. Människor ser dagens samhälle men lyssnar till en möjlig annan.  </a:t>
            </a:r>
            <a:br>
              <a:rPr lang="sv-SE" sz="1200" b="0" i="0" dirty="0">
                <a:solidFill>
                  <a:srgbClr val="000000"/>
                </a:solidFill>
                <a:effectLst/>
                <a:latin typeface="WordVisiCarriageReturn_MSFontService"/>
              </a:rPr>
            </a:br>
            <a:r>
              <a:rPr lang="sv-SE" sz="1200" b="0" i="0" dirty="0">
                <a:solidFill>
                  <a:srgbClr val="000000"/>
                </a:solidFill>
                <a:effectLst/>
                <a:latin typeface="Calibri Light"/>
                <a:cs typeface="Calibri Light"/>
              </a:rPr>
              <a:t> </a:t>
            </a:r>
          </a:p>
          <a:p>
            <a:pPr marL="285750" indent="-285750">
              <a:buFont typeface="Arial" panose="020B0604020202020204" pitchFamily="34" charset="0"/>
              <a:buChar char="•"/>
            </a:pPr>
            <a:endParaRPr lang="sv-SE" sz="1200" dirty="0"/>
          </a:p>
        </p:txBody>
      </p:sp>
    </p:spTree>
    <p:extLst>
      <p:ext uri="{BB962C8B-B14F-4D97-AF65-F5344CB8AC3E}">
        <p14:creationId xmlns:p14="http://schemas.microsoft.com/office/powerpoint/2010/main" val="199754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6E9CE67-3E02-EA89-EC69-5C1049C36422}"/>
              </a:ext>
            </a:extLst>
          </p:cNvPr>
          <p:cNvSpPr>
            <a:spLocks noGrp="1"/>
          </p:cNvSpPr>
          <p:nvPr>
            <p:ph type="title"/>
          </p:nvPr>
        </p:nvSpPr>
        <p:spPr>
          <a:xfrm>
            <a:off x="1286933" y="609600"/>
            <a:ext cx="10197494" cy="1099457"/>
          </a:xfrm>
        </p:spPr>
        <p:txBody>
          <a:bodyPr>
            <a:normAutofit/>
          </a:bodyPr>
          <a:lstStyle/>
          <a:p>
            <a:r>
              <a:rPr lang="sv-SE" sz="4400" b="0" i="0" dirty="0">
                <a:effectLst/>
              </a:rPr>
              <a:t>REDEFINING PUBLIC SPACE  </a:t>
            </a:r>
            <a:endParaRPr lang="sv-SE" sz="4400"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Platshållare för innehåll 2">
            <a:extLst>
              <a:ext uri="{FF2B5EF4-FFF2-40B4-BE49-F238E27FC236}">
                <a16:creationId xmlns:a16="http://schemas.microsoft.com/office/drawing/2014/main" id="{0D03EAAF-4CC9-C8FD-E8F5-3D037D9086F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86516569"/>
              </p:ext>
            </p:extLst>
          </p:nvPr>
        </p:nvGraphicFramePr>
        <p:xfrm>
          <a:off x="1286933" y="2318657"/>
          <a:ext cx="9618133" cy="3605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ruta 3">
            <a:extLst>
              <a:ext uri="{FF2B5EF4-FFF2-40B4-BE49-F238E27FC236}">
                <a16:creationId xmlns:a16="http://schemas.microsoft.com/office/drawing/2014/main" id="{0EF57531-ED80-D9C9-6DA9-3B0F7FFE362D}"/>
              </a:ext>
            </a:extLst>
          </p:cNvPr>
          <p:cNvSpPr txBox="1"/>
          <p:nvPr/>
        </p:nvSpPr>
        <p:spPr>
          <a:xfrm>
            <a:off x="1318154" y="2483559"/>
            <a:ext cx="6105524" cy="553998"/>
          </a:xfrm>
          <a:prstGeom prst="rect">
            <a:avLst/>
          </a:prstGeom>
          <a:noFill/>
        </p:spPr>
        <p:txBody>
          <a:bodyPr wrap="square">
            <a:spAutoFit/>
          </a:bodyPr>
          <a:lstStyle/>
          <a:p>
            <a:pPr lvl="0"/>
            <a:r>
              <a:rPr lang="en-US" sz="3000" b="0" i="0" dirty="0" err="1">
                <a:solidFill>
                  <a:schemeClr val="bg1"/>
                </a:solidFill>
              </a:rPr>
              <a:t>Utveckla</a:t>
            </a:r>
            <a:r>
              <a:rPr lang="en-US" sz="3000" b="0" i="0" dirty="0">
                <a:solidFill>
                  <a:schemeClr val="bg1"/>
                </a:solidFill>
              </a:rPr>
              <a:t> för 15-minuters </a:t>
            </a:r>
            <a:r>
              <a:rPr lang="en-US" sz="3000" b="0" i="0" dirty="0" err="1">
                <a:solidFill>
                  <a:schemeClr val="bg1"/>
                </a:solidFill>
              </a:rPr>
              <a:t>staden</a:t>
            </a:r>
            <a:r>
              <a:rPr lang="en-US" sz="600" b="0" i="0" dirty="0">
                <a:solidFill>
                  <a:schemeClr val="bg1"/>
                </a:solidFill>
              </a:rPr>
              <a:t>.</a:t>
            </a:r>
            <a:r>
              <a:rPr lang="en-US" sz="3000" b="0" i="0" dirty="0">
                <a:solidFill>
                  <a:schemeClr val="bg1"/>
                </a:solidFill>
              </a:rPr>
              <a:t>  </a:t>
            </a:r>
            <a:endParaRPr lang="en-US" sz="3000" dirty="0">
              <a:solidFill>
                <a:schemeClr val="bg1"/>
              </a:solidFill>
            </a:endParaRPr>
          </a:p>
        </p:txBody>
      </p:sp>
      <p:sp>
        <p:nvSpPr>
          <p:cNvPr id="7" name="textruta 6">
            <a:extLst>
              <a:ext uri="{FF2B5EF4-FFF2-40B4-BE49-F238E27FC236}">
                <a16:creationId xmlns:a16="http://schemas.microsoft.com/office/drawing/2014/main" id="{1CFC79CC-5490-DE40-1517-D39216147098}"/>
              </a:ext>
            </a:extLst>
          </p:cNvPr>
          <p:cNvSpPr txBox="1"/>
          <p:nvPr/>
        </p:nvSpPr>
        <p:spPr>
          <a:xfrm>
            <a:off x="1318154" y="3349257"/>
            <a:ext cx="9586912" cy="553998"/>
          </a:xfrm>
          <a:prstGeom prst="rect">
            <a:avLst/>
          </a:prstGeom>
          <a:noFill/>
        </p:spPr>
        <p:txBody>
          <a:bodyPr wrap="square">
            <a:spAutoFit/>
          </a:bodyPr>
          <a:lstStyle/>
          <a:p>
            <a:pPr lvl="0"/>
            <a:r>
              <a:rPr lang="en-US" sz="3000" b="0" i="0" dirty="0" err="1">
                <a:solidFill>
                  <a:schemeClr val="bg1"/>
                </a:solidFill>
              </a:rPr>
              <a:t>Prioritera</a:t>
            </a:r>
            <a:r>
              <a:rPr lang="en-US" sz="3000" b="0" i="0" dirty="0">
                <a:solidFill>
                  <a:schemeClr val="bg1"/>
                </a:solidFill>
              </a:rPr>
              <a:t> </a:t>
            </a:r>
            <a:r>
              <a:rPr lang="en-US" sz="3000" b="0" i="0" dirty="0" err="1">
                <a:solidFill>
                  <a:schemeClr val="bg1"/>
                </a:solidFill>
              </a:rPr>
              <a:t>byggnad</a:t>
            </a:r>
            <a:r>
              <a:rPr lang="en-US" sz="3000" b="0" i="0" dirty="0">
                <a:solidFill>
                  <a:schemeClr val="bg1"/>
                </a:solidFill>
              </a:rPr>
              <a:t>- och </a:t>
            </a:r>
            <a:r>
              <a:rPr lang="en-US" sz="3000" b="0" i="0" dirty="0" err="1">
                <a:solidFill>
                  <a:schemeClr val="bg1"/>
                </a:solidFill>
              </a:rPr>
              <a:t>markanvändningseffektivitet</a:t>
            </a:r>
            <a:r>
              <a:rPr lang="en-US" sz="400" b="0" i="0" dirty="0">
                <a:solidFill>
                  <a:schemeClr val="bg1"/>
                </a:solidFill>
              </a:rPr>
              <a:t>.</a:t>
            </a:r>
            <a:r>
              <a:rPr lang="en-US" sz="3000" b="0" i="0" dirty="0">
                <a:solidFill>
                  <a:schemeClr val="bg1"/>
                </a:solidFill>
              </a:rPr>
              <a:t> </a:t>
            </a:r>
            <a:endParaRPr lang="sv-SE" sz="3000" dirty="0">
              <a:solidFill>
                <a:schemeClr val="bg1"/>
              </a:solidFill>
            </a:endParaRPr>
          </a:p>
        </p:txBody>
      </p:sp>
      <p:sp>
        <p:nvSpPr>
          <p:cNvPr id="10" name="textruta 9">
            <a:extLst>
              <a:ext uri="{FF2B5EF4-FFF2-40B4-BE49-F238E27FC236}">
                <a16:creationId xmlns:a16="http://schemas.microsoft.com/office/drawing/2014/main" id="{441F5228-1113-179A-16DA-1ED425A0751B}"/>
              </a:ext>
            </a:extLst>
          </p:cNvPr>
          <p:cNvSpPr txBox="1"/>
          <p:nvPr/>
        </p:nvSpPr>
        <p:spPr>
          <a:xfrm>
            <a:off x="1318154" y="4235856"/>
            <a:ext cx="8244253" cy="553998"/>
          </a:xfrm>
          <a:prstGeom prst="rect">
            <a:avLst/>
          </a:prstGeom>
          <a:noFill/>
        </p:spPr>
        <p:txBody>
          <a:bodyPr wrap="square">
            <a:spAutoFit/>
          </a:bodyPr>
          <a:lstStyle/>
          <a:p>
            <a:pPr lvl="0" rtl="0"/>
            <a:r>
              <a:rPr lang="en-US" sz="3000" b="0" i="0" dirty="0" err="1">
                <a:solidFill>
                  <a:schemeClr val="bg1"/>
                </a:solidFill>
              </a:rPr>
              <a:t>Utveckla</a:t>
            </a:r>
            <a:r>
              <a:rPr lang="en-US" sz="3000" b="0" i="0" dirty="0">
                <a:solidFill>
                  <a:schemeClr val="bg1"/>
                </a:solidFill>
              </a:rPr>
              <a:t> </a:t>
            </a:r>
            <a:r>
              <a:rPr lang="en-US" sz="3000" b="0" i="0" dirty="0" err="1">
                <a:solidFill>
                  <a:schemeClr val="bg1"/>
                </a:solidFill>
              </a:rPr>
              <a:t>infrastruktur</a:t>
            </a:r>
            <a:r>
              <a:rPr lang="en-US" sz="3000" b="0" i="0" dirty="0">
                <a:solidFill>
                  <a:schemeClr val="bg1"/>
                </a:solidFill>
              </a:rPr>
              <a:t> </a:t>
            </a:r>
            <a:r>
              <a:rPr lang="en-US" sz="3000" b="0" i="0" dirty="0" err="1">
                <a:solidFill>
                  <a:schemeClr val="bg1"/>
                </a:solidFill>
              </a:rPr>
              <a:t>som</a:t>
            </a:r>
            <a:r>
              <a:rPr lang="en-US" sz="3000" b="0" i="0" dirty="0">
                <a:solidFill>
                  <a:schemeClr val="bg1"/>
                </a:solidFill>
                <a:latin typeface="Trebuchet MS" panose="020B0603020202020204"/>
              </a:rPr>
              <a:t> </a:t>
            </a:r>
            <a:r>
              <a:rPr lang="en-US" sz="3000" b="0" i="0" dirty="0" err="1">
                <a:solidFill>
                  <a:schemeClr val="bg1"/>
                </a:solidFill>
                <a:latin typeface="Trebuchet MS" panose="020B0603020202020204"/>
              </a:rPr>
              <a:t>är</a:t>
            </a:r>
            <a:r>
              <a:rPr lang="en-US" sz="3000" b="0" i="0" dirty="0">
                <a:solidFill>
                  <a:schemeClr val="bg1"/>
                </a:solidFill>
                <a:latin typeface="Trebuchet MS" panose="020B0603020202020204"/>
              </a:rPr>
              <a:t> </a:t>
            </a:r>
            <a:r>
              <a:rPr lang="en-US" sz="3000" b="0" i="0" dirty="0" err="1">
                <a:solidFill>
                  <a:schemeClr val="bg1"/>
                </a:solidFill>
                <a:latin typeface="Trebuchet MS" panose="020B0603020202020204"/>
              </a:rPr>
              <a:t>målprioriterad</a:t>
            </a:r>
            <a:r>
              <a:rPr lang="en-US" sz="600" b="0" i="0" dirty="0">
                <a:solidFill>
                  <a:schemeClr val="bg1"/>
                </a:solidFill>
                <a:latin typeface="Trebuchet MS" panose="020B0603020202020204"/>
              </a:rPr>
              <a:t>.</a:t>
            </a:r>
            <a:endParaRPr lang="en-US" sz="3000" dirty="0">
              <a:solidFill>
                <a:schemeClr val="bg1"/>
              </a:solidFill>
            </a:endParaRPr>
          </a:p>
        </p:txBody>
      </p:sp>
      <p:sp>
        <p:nvSpPr>
          <p:cNvPr id="14" name="textruta 13">
            <a:extLst>
              <a:ext uri="{FF2B5EF4-FFF2-40B4-BE49-F238E27FC236}">
                <a16:creationId xmlns:a16="http://schemas.microsoft.com/office/drawing/2014/main" id="{D2730F87-464D-DA70-539D-B9C4D2F1C837}"/>
              </a:ext>
            </a:extLst>
          </p:cNvPr>
          <p:cNvSpPr txBox="1"/>
          <p:nvPr/>
        </p:nvSpPr>
        <p:spPr>
          <a:xfrm>
            <a:off x="1318154" y="5158601"/>
            <a:ext cx="6105524" cy="553998"/>
          </a:xfrm>
          <a:prstGeom prst="rect">
            <a:avLst/>
          </a:prstGeom>
          <a:noFill/>
        </p:spPr>
        <p:txBody>
          <a:bodyPr wrap="square">
            <a:spAutoFit/>
          </a:bodyPr>
          <a:lstStyle/>
          <a:p>
            <a:pPr lvl="0"/>
            <a:r>
              <a:rPr lang="en-US" sz="3000" b="0" i="0" dirty="0">
                <a:solidFill>
                  <a:schemeClr val="bg1"/>
                </a:solidFill>
              </a:rPr>
              <a:t>Skapa </a:t>
            </a:r>
            <a:r>
              <a:rPr lang="en-US" sz="3000" b="0" i="0" dirty="0" err="1">
                <a:solidFill>
                  <a:schemeClr val="bg1"/>
                </a:solidFill>
              </a:rPr>
              <a:t>attraktiv</a:t>
            </a:r>
            <a:r>
              <a:rPr lang="en-US" sz="3000" b="0" i="0" dirty="0">
                <a:solidFill>
                  <a:schemeClr val="bg1"/>
                </a:solidFill>
              </a:rPr>
              <a:t> </a:t>
            </a:r>
            <a:r>
              <a:rPr lang="en-US" sz="3000" b="0" i="0" dirty="0" err="1">
                <a:solidFill>
                  <a:schemeClr val="bg1"/>
                </a:solidFill>
              </a:rPr>
              <a:t>cykelmiljö</a:t>
            </a:r>
            <a:r>
              <a:rPr lang="en-US" sz="400" b="0" i="0" dirty="0">
                <a:solidFill>
                  <a:schemeClr val="bg1"/>
                </a:solidFill>
              </a:rPr>
              <a:t>. </a:t>
            </a:r>
            <a:r>
              <a:rPr lang="en-US" sz="3000" b="0" i="0" dirty="0">
                <a:solidFill>
                  <a:schemeClr val="bg1"/>
                </a:solidFill>
              </a:rPr>
              <a:t> </a:t>
            </a:r>
            <a:endParaRPr lang="en-US" sz="3000" dirty="0">
              <a:solidFill>
                <a:schemeClr val="bg1"/>
              </a:solidFill>
            </a:endParaRPr>
          </a:p>
        </p:txBody>
      </p:sp>
    </p:spTree>
    <p:extLst>
      <p:ext uri="{BB962C8B-B14F-4D97-AF65-F5344CB8AC3E}">
        <p14:creationId xmlns:p14="http://schemas.microsoft.com/office/powerpoint/2010/main" val="320871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F4F3F9-11A8-1995-F320-D9B5991CDD66}"/>
              </a:ext>
            </a:extLst>
          </p:cNvPr>
          <p:cNvSpPr>
            <a:spLocks noGrp="1"/>
          </p:cNvSpPr>
          <p:nvPr>
            <p:ph type="title"/>
          </p:nvPr>
        </p:nvSpPr>
        <p:spPr/>
        <p:txBody>
          <a:bodyPr/>
          <a:lstStyle/>
          <a:p>
            <a:r>
              <a:rPr lang="sv-SE" dirty="0"/>
              <a:t>Utveckla för 15-minuter staden</a:t>
            </a:r>
          </a:p>
        </p:txBody>
      </p:sp>
      <p:sp>
        <p:nvSpPr>
          <p:cNvPr id="7" name="textruta 6">
            <a:extLst>
              <a:ext uri="{FF2B5EF4-FFF2-40B4-BE49-F238E27FC236}">
                <a16:creationId xmlns:a16="http://schemas.microsoft.com/office/drawing/2014/main" id="{193AD713-F51B-37ED-6287-3782D57E597E}"/>
              </a:ext>
            </a:extLst>
          </p:cNvPr>
          <p:cNvSpPr txBox="1"/>
          <p:nvPr/>
        </p:nvSpPr>
        <p:spPr>
          <a:xfrm>
            <a:off x="457200" y="1551087"/>
            <a:ext cx="3491762" cy="5632311"/>
          </a:xfrm>
          <a:prstGeom prst="rect">
            <a:avLst/>
          </a:prstGeom>
          <a:noFill/>
        </p:spPr>
        <p:txBody>
          <a:bodyPr wrap="square">
            <a:spAutoFit/>
          </a:bodyPr>
          <a:lstStyle/>
          <a:p>
            <a:pPr marL="285750" indent="-285750">
              <a:buFont typeface="Wingdings" panose="05000000000000000000" pitchFamily="2" charset="2"/>
              <a:buChar char="Ø"/>
            </a:pPr>
            <a:r>
              <a:rPr lang="sv-SE" b="0" i="0" dirty="0">
                <a:solidFill>
                  <a:srgbClr val="000000"/>
                </a:solidFill>
                <a:effectLst/>
                <a:latin typeface="WordVisi_MSFontService"/>
              </a:rPr>
              <a:t>15-minuter staden erbjuder allt man behöver inom 15min gång, cykling eller kollektivtrafik</a:t>
            </a:r>
            <a:br>
              <a:rPr lang="sv-SE" b="0" i="0" dirty="0">
                <a:solidFill>
                  <a:srgbClr val="000000"/>
                </a:solidFill>
                <a:effectLst/>
                <a:latin typeface="WordVisi_MSFontService"/>
              </a:rPr>
            </a:br>
            <a:endParaRPr lang="sv-SE" b="0" i="0" dirty="0">
              <a:solidFill>
                <a:srgbClr val="000000"/>
              </a:solidFill>
              <a:effectLst/>
              <a:latin typeface="WordVisi_MSFontService"/>
            </a:endParaRPr>
          </a:p>
          <a:p>
            <a:pPr marL="285750" indent="-285750">
              <a:buFont typeface="Wingdings" panose="05000000000000000000" pitchFamily="2" charset="2"/>
              <a:buChar char="Ø"/>
            </a:pPr>
            <a:r>
              <a:rPr lang="sv-SE" b="0" i="0" dirty="0">
                <a:solidFill>
                  <a:srgbClr val="000000"/>
                </a:solidFill>
                <a:effectLst/>
                <a:latin typeface="WordVisi_MSFontService"/>
              </a:rPr>
              <a:t>Konceptet används i bland annat Paris och har bidragit med minskad biltrafik, ökad jämställhet, ökad välmående hos befolkningen, mindre utsläpp mm.  </a:t>
            </a:r>
            <a:br>
              <a:rPr lang="sv-SE" b="0" i="0" dirty="0">
                <a:solidFill>
                  <a:srgbClr val="000000"/>
                </a:solidFill>
                <a:effectLst/>
                <a:latin typeface="WordVisi_MSFontService"/>
              </a:rPr>
            </a:br>
            <a:endParaRPr lang="sv-SE" b="0" i="0" dirty="0">
              <a:solidFill>
                <a:srgbClr val="000000"/>
              </a:solidFill>
              <a:effectLst/>
              <a:latin typeface="WordVisi_MSFontService"/>
            </a:endParaRPr>
          </a:p>
          <a:p>
            <a:pPr marL="285750" indent="-285750">
              <a:buFont typeface="Wingdings" panose="05000000000000000000" pitchFamily="2" charset="2"/>
              <a:buChar char="Ø"/>
            </a:pPr>
            <a:r>
              <a:rPr lang="sv-SE" dirty="0">
                <a:solidFill>
                  <a:srgbClr val="000000"/>
                </a:solidFill>
                <a:latin typeface="WordVisi_MSFontService"/>
              </a:rPr>
              <a:t>Läs mer här: </a:t>
            </a:r>
            <a:r>
              <a:rPr lang="sv-SE" dirty="0">
                <a:ea typeface="+mn-lt"/>
                <a:cs typeface="+mn-lt"/>
                <a:hlinkClick r:id="rId2"/>
              </a:rPr>
              <a:t>The 15 </a:t>
            </a:r>
            <a:r>
              <a:rPr lang="sv-SE" dirty="0" err="1">
                <a:ea typeface="+mn-lt"/>
                <a:cs typeface="+mn-lt"/>
                <a:hlinkClick r:id="rId2"/>
              </a:rPr>
              <a:t>minutes</a:t>
            </a:r>
            <a:r>
              <a:rPr lang="sv-SE" dirty="0">
                <a:ea typeface="+mn-lt"/>
                <a:cs typeface="+mn-lt"/>
                <a:hlinkClick r:id="rId2"/>
              </a:rPr>
              <a:t>-city: for a new </a:t>
            </a:r>
            <a:r>
              <a:rPr lang="sv-SE" dirty="0" err="1">
                <a:ea typeface="+mn-lt"/>
                <a:cs typeface="+mn-lt"/>
                <a:hlinkClick r:id="rId2"/>
              </a:rPr>
              <a:t>chrono</a:t>
            </a:r>
            <a:r>
              <a:rPr lang="sv-SE" dirty="0">
                <a:ea typeface="+mn-lt"/>
                <a:cs typeface="+mn-lt"/>
                <a:hlinkClick r:id="rId2"/>
              </a:rPr>
              <a:t>-urbanism! - </a:t>
            </a:r>
            <a:r>
              <a:rPr lang="sv-SE" dirty="0" err="1">
                <a:ea typeface="+mn-lt"/>
                <a:cs typeface="+mn-lt"/>
                <a:hlinkClick r:id="rId2"/>
              </a:rPr>
              <a:t>Pr</a:t>
            </a:r>
            <a:r>
              <a:rPr lang="sv-SE" dirty="0">
                <a:ea typeface="+mn-lt"/>
                <a:cs typeface="+mn-lt"/>
                <a:hlinkClick r:id="rId2"/>
              </a:rPr>
              <a:t> Carlos Moreno - Carlos Moreno (moreno-web.net)</a:t>
            </a:r>
            <a:endParaRPr lang="sv-SE" dirty="0">
              <a:ea typeface="+mn-lt"/>
              <a:cs typeface="+mn-lt"/>
            </a:endParaRPr>
          </a:p>
          <a:p>
            <a:pPr marL="285750" indent="-285750">
              <a:buFont typeface="Wingdings" panose="05000000000000000000" pitchFamily="2" charset="2"/>
              <a:buChar char="Ø"/>
            </a:pPr>
            <a:endParaRPr lang="sv-SE" b="0" i="0" dirty="0">
              <a:solidFill>
                <a:srgbClr val="000000"/>
              </a:solidFill>
              <a:effectLst/>
              <a:latin typeface="WordVisi_MSFontService"/>
            </a:endParaRPr>
          </a:p>
          <a:p>
            <a:pPr marL="285750" indent="-285750">
              <a:buFont typeface="Wingdings" panose="05000000000000000000" pitchFamily="2" charset="2"/>
              <a:buChar char="Ø"/>
            </a:pPr>
            <a:endParaRPr lang="sv-SE" b="0" i="0" dirty="0">
              <a:solidFill>
                <a:srgbClr val="000000"/>
              </a:solidFill>
              <a:effectLst/>
              <a:latin typeface="WordVisi_MSFontService"/>
            </a:endParaRPr>
          </a:p>
          <a:p>
            <a:endParaRPr lang="sv-SE" dirty="0">
              <a:solidFill>
                <a:srgbClr val="000000"/>
              </a:solidFill>
              <a:latin typeface="WordVisi_MSFontService"/>
            </a:endParaRPr>
          </a:p>
          <a:p>
            <a:endParaRPr lang="sv-SE" dirty="0"/>
          </a:p>
        </p:txBody>
      </p:sp>
      <p:pic>
        <p:nvPicPr>
          <p:cNvPr id="5" name="Bildobjekt 4" descr="visualisering av femton minuters-staden som utgår från boende, arbete, inköp, vård, lärande och nöje inom 15min gång, cykling och kollektivtrafik">
            <a:extLst>
              <a:ext uri="{FF2B5EF4-FFF2-40B4-BE49-F238E27FC236}">
                <a16:creationId xmlns:a16="http://schemas.microsoft.com/office/drawing/2014/main" id="{CDE10F06-800F-F179-D8AA-AA5743F2FC98}"/>
              </a:ext>
            </a:extLst>
          </p:cNvPr>
          <p:cNvPicPr>
            <a:picLocks noChangeAspect="1"/>
          </p:cNvPicPr>
          <p:nvPr/>
        </p:nvPicPr>
        <p:blipFill rotWithShape="1">
          <a:blip r:embed="rId3"/>
          <a:srcRect l="11097" t="4510" r="8048" b="4195"/>
          <a:stretch/>
        </p:blipFill>
        <p:spPr>
          <a:xfrm>
            <a:off x="4270697" y="1662564"/>
            <a:ext cx="5104906" cy="4585836"/>
          </a:xfrm>
          <a:prstGeom prst="rect">
            <a:avLst/>
          </a:prstGeom>
        </p:spPr>
      </p:pic>
    </p:spTree>
    <p:extLst>
      <p:ext uri="{BB962C8B-B14F-4D97-AF65-F5344CB8AC3E}">
        <p14:creationId xmlns:p14="http://schemas.microsoft.com/office/powerpoint/2010/main" val="25075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F64ACB-89D7-6D2D-B005-97E2E460EE37}"/>
              </a:ext>
            </a:extLst>
          </p:cNvPr>
          <p:cNvSpPr>
            <a:spLocks noGrp="1"/>
          </p:cNvSpPr>
          <p:nvPr>
            <p:ph type="title"/>
          </p:nvPr>
        </p:nvSpPr>
        <p:spPr/>
        <p:txBody>
          <a:bodyPr/>
          <a:lstStyle/>
          <a:p>
            <a:r>
              <a:rPr lang="sv-SE" dirty="0"/>
              <a:t>Prioritera byggnad- och markanvändningseffektivitet</a:t>
            </a:r>
          </a:p>
        </p:txBody>
      </p:sp>
      <p:sp>
        <p:nvSpPr>
          <p:cNvPr id="5" name="textruta 4">
            <a:extLst>
              <a:ext uri="{FF2B5EF4-FFF2-40B4-BE49-F238E27FC236}">
                <a16:creationId xmlns:a16="http://schemas.microsoft.com/office/drawing/2014/main" id="{2CEA8D97-23B9-8ACB-2346-0D26D10F4214}"/>
              </a:ext>
            </a:extLst>
          </p:cNvPr>
          <p:cNvSpPr txBox="1"/>
          <p:nvPr/>
        </p:nvSpPr>
        <p:spPr>
          <a:xfrm>
            <a:off x="677334" y="2124075"/>
            <a:ext cx="8480953" cy="3970318"/>
          </a:xfrm>
          <a:prstGeom prst="rect">
            <a:avLst/>
          </a:prstGeom>
          <a:noFill/>
        </p:spPr>
        <p:txBody>
          <a:bodyPr wrap="square">
            <a:spAutoFit/>
          </a:bodyPr>
          <a:lstStyle/>
          <a:p>
            <a:pPr marL="285750" indent="-285750" algn="l" rtl="0" fontAlgn="base">
              <a:buClr>
                <a:schemeClr val="accent1"/>
              </a:buClr>
              <a:buFont typeface="Wingdings" panose="05000000000000000000" pitchFamily="2" charset="2"/>
              <a:buChar char="Ø"/>
            </a:pPr>
            <a:r>
              <a:rPr lang="sv-SE" sz="1800" b="0" i="0" dirty="0">
                <a:solidFill>
                  <a:schemeClr val="tx1"/>
                </a:solidFill>
                <a:effectLst/>
                <a:latin typeface="Calibri Light" panose="020F0302020204030204" pitchFamily="34" charset="0"/>
              </a:rPr>
              <a:t>Många fastigheter såsom kontor, skolor och bostäder står tomma delar av dygnet då de endast används för ett syfte. Detta leder till att vi får onödigt många fastigheter och stor energi- och resursanvändning. Även mycket mark som torg och parkeringsplatser används idag endast för ett syfte, vilket tar upp onödigt mycket plats i områden som har behov av t.ex. fler bostäder eller rekreationsområden. I de fall markytorna utgörs av hårdgjorda ytor skapar de även en sårbarhet för extremväder som värmeböljor och översvämningar. </a:t>
            </a:r>
          </a:p>
          <a:p>
            <a:pPr marL="285750" indent="-285750" algn="l" rtl="0" fontAlgn="base">
              <a:buClr>
                <a:schemeClr val="accent1"/>
              </a:buClr>
              <a:buFont typeface="Wingdings" panose="05000000000000000000" pitchFamily="2" charset="2"/>
              <a:buChar char="Ø"/>
            </a:pPr>
            <a:r>
              <a:rPr lang="sv-SE" sz="1800" b="0" i="0" dirty="0">
                <a:solidFill>
                  <a:schemeClr val="tx1"/>
                </a:solidFill>
                <a:effectLst/>
                <a:latin typeface="Calibri Light" panose="020F0302020204030204" pitchFamily="34" charset="0"/>
              </a:rPr>
              <a:t>Stadsutvecklingen </a:t>
            </a:r>
            <a:r>
              <a:rPr lang="sv-SE" dirty="0">
                <a:solidFill>
                  <a:schemeClr val="tx1"/>
                </a:solidFill>
                <a:latin typeface="Calibri Light" panose="020F0302020204030204" pitchFamily="34" charset="0"/>
              </a:rPr>
              <a:t>behöver börja prioritera multifunktionalitet för både b</a:t>
            </a:r>
            <a:r>
              <a:rPr lang="sv-SE" sz="1800" b="0" i="0" dirty="0">
                <a:solidFill>
                  <a:schemeClr val="tx1"/>
                </a:solidFill>
                <a:effectLst/>
                <a:latin typeface="Calibri Light" panose="020F0302020204030204" pitchFamily="34" charset="0"/>
              </a:rPr>
              <a:t>efintliga och nya byggnader och markytor.</a:t>
            </a:r>
          </a:p>
          <a:p>
            <a:pPr marL="285750" indent="-285750" algn="l" rtl="0" fontAlgn="base">
              <a:buClr>
                <a:schemeClr val="accent1"/>
              </a:buClr>
              <a:buFont typeface="Wingdings" panose="05000000000000000000" pitchFamily="2" charset="2"/>
              <a:buChar char="Ø"/>
            </a:pPr>
            <a:r>
              <a:rPr lang="sv-SE" sz="1800" b="0" i="0" dirty="0">
                <a:solidFill>
                  <a:schemeClr val="tx1"/>
                </a:solidFill>
                <a:effectLst/>
                <a:latin typeface="Calibri Light" panose="020F0302020204030204" pitchFamily="34" charset="0"/>
              </a:rPr>
              <a:t>Exempel på multifunktionella byggnader är skolor och kontor som öppnas upp för fritidsaktiviteter eller sociala sammankomster efter skol/arbetstid.</a:t>
            </a:r>
          </a:p>
          <a:p>
            <a:pPr marL="285750" indent="-285750" algn="l" rtl="0" fontAlgn="base">
              <a:buClr>
                <a:schemeClr val="accent1"/>
              </a:buClr>
              <a:buFont typeface="Wingdings" panose="05000000000000000000" pitchFamily="2" charset="2"/>
              <a:buChar char="Ø"/>
            </a:pPr>
            <a:r>
              <a:rPr lang="sv-SE" sz="1800" b="0" i="0" dirty="0">
                <a:solidFill>
                  <a:schemeClr val="tx1"/>
                </a:solidFill>
                <a:effectLst/>
                <a:latin typeface="Calibri Light" panose="020F0302020204030204" pitchFamily="34" charset="0"/>
              </a:rPr>
              <a:t>L</a:t>
            </a:r>
            <a:r>
              <a:rPr lang="sv-SE" sz="1800" b="0" i="0" dirty="0">
                <a:solidFill>
                  <a:srgbClr val="000000"/>
                </a:solidFill>
                <a:effectLst/>
                <a:latin typeface="Calibri Light" panose="020F0302020204030204" pitchFamily="34" charset="0"/>
              </a:rPr>
              <a:t>äs mer om multifunktionella byggnader och hur man uppnår det här</a:t>
            </a:r>
            <a:r>
              <a:rPr lang="sv-SE" sz="1800" b="0" i="0" dirty="0">
                <a:solidFill>
                  <a:srgbClr val="000000"/>
                </a:solidFill>
                <a:effectLst/>
                <a:latin typeface="Calibri Light" panose="020F0302020204030204" pitchFamily="34" charset="0"/>
                <a:cs typeface="Calibri Light" panose="020F0302020204030204" pitchFamily="34" charset="0"/>
              </a:rPr>
              <a:t>:  </a:t>
            </a:r>
            <a:r>
              <a:rPr lang="sv-SE" dirty="0" err="1">
                <a:solidFill>
                  <a:srgbClr val="99CA3C"/>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Coinplace</a:t>
            </a:r>
            <a:r>
              <a:rPr lang="sv-SE" dirty="0">
                <a:solidFill>
                  <a:srgbClr val="99CA3C"/>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 - Design för multifunktionella byggnader | </a:t>
            </a:r>
            <a:r>
              <a:rPr lang="sv-SE" dirty="0" err="1">
                <a:solidFill>
                  <a:srgbClr val="99CA3C"/>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Tyréns</a:t>
            </a:r>
            <a:r>
              <a:rPr lang="sv-SE" dirty="0">
                <a:solidFill>
                  <a:srgbClr val="99CA3C"/>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 (tyrens.se)</a:t>
            </a:r>
            <a:endParaRPr lang="sv-SE" sz="1800" b="0" i="0" dirty="0">
              <a:solidFill>
                <a:srgbClr val="000000"/>
              </a:solidFill>
              <a:effectLst/>
              <a:latin typeface="Calibri Light" panose="020F0302020204030204" pitchFamily="34" charset="0"/>
              <a:cs typeface="Calibri Light" panose="020F0302020204030204" pitchFamily="34" charset="0"/>
            </a:endParaRPr>
          </a:p>
          <a:p>
            <a:pPr marL="285750" indent="-285750">
              <a:buClr>
                <a:schemeClr val="accent1"/>
              </a:buClr>
              <a:buFont typeface="Wingdings" panose="05000000000000000000" pitchFamily="2" charset="2"/>
              <a:buChar char="Ø"/>
            </a:pPr>
            <a:endParaRPr lang="sv-SE" dirty="0"/>
          </a:p>
        </p:txBody>
      </p:sp>
    </p:spTree>
    <p:extLst>
      <p:ext uri="{BB962C8B-B14F-4D97-AF65-F5344CB8AC3E}">
        <p14:creationId xmlns:p14="http://schemas.microsoft.com/office/powerpoint/2010/main" val="413010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A1FCE1-A8BD-5CA0-D66B-F0265E3DE530}"/>
              </a:ext>
            </a:extLst>
          </p:cNvPr>
          <p:cNvSpPr>
            <a:spLocks noGrp="1"/>
          </p:cNvSpPr>
          <p:nvPr>
            <p:ph type="title"/>
          </p:nvPr>
        </p:nvSpPr>
        <p:spPr/>
        <p:txBody>
          <a:bodyPr/>
          <a:lstStyle/>
          <a:p>
            <a:r>
              <a:rPr lang="sv-SE" dirty="0"/>
              <a:t>Utveckla infrastruktur som är målprioriterad</a:t>
            </a:r>
          </a:p>
        </p:txBody>
      </p:sp>
      <p:sp>
        <p:nvSpPr>
          <p:cNvPr id="5" name="textruta 4">
            <a:extLst>
              <a:ext uri="{FF2B5EF4-FFF2-40B4-BE49-F238E27FC236}">
                <a16:creationId xmlns:a16="http://schemas.microsoft.com/office/drawing/2014/main" id="{5753E8FC-AED9-7A0A-EE46-A3A25C76A516}"/>
              </a:ext>
            </a:extLst>
          </p:cNvPr>
          <p:cNvSpPr txBox="1"/>
          <p:nvPr/>
        </p:nvSpPr>
        <p:spPr>
          <a:xfrm>
            <a:off x="677334" y="2133600"/>
            <a:ext cx="8480953" cy="3970318"/>
          </a:xfrm>
          <a:prstGeom prst="rect">
            <a:avLst/>
          </a:prstGeom>
          <a:noFill/>
        </p:spPr>
        <p:txBody>
          <a:bodyPr wrap="square">
            <a:spAutoFit/>
          </a:bodyPr>
          <a:lstStyle/>
          <a:p>
            <a:pPr marL="285750" indent="-285750">
              <a:buClr>
                <a:srgbClr val="99C63D"/>
              </a:buClr>
              <a:buFont typeface="Wingdings" panose="05000000000000000000" pitchFamily="2" charset="2"/>
              <a:buChar char="Ø"/>
            </a:pPr>
            <a:r>
              <a:rPr lang="sv-SE" dirty="0">
                <a:solidFill>
                  <a:srgbClr val="000000"/>
                </a:solidFill>
                <a:latin typeface="Calibri Light" panose="020F0302020204030204" pitchFamily="34" charset="0"/>
              </a:rPr>
              <a:t>De flesta kommuner och regioner i Sverige utvecklar idag våra samhällen utifrån prognosstyrning istället för målstyrning, vilket leder till att vi skapar mer förutsättningar för bilanvändning och mindre för kollektivtrafik och cykel, trotts att vi har tydliga mål på att öka cykel- och kollektivandelen. Detta behöver förändras om vi vill uppnå våra mål.  </a:t>
            </a:r>
            <a:endParaRPr lang="sv-SE" sz="1800" b="0" i="0" dirty="0">
              <a:solidFill>
                <a:srgbClr val="000000"/>
              </a:solidFill>
              <a:effectLst/>
              <a:latin typeface="Calibri Light" panose="020F0302020204030204" pitchFamily="34" charset="0"/>
            </a:endParaRPr>
          </a:p>
          <a:p>
            <a:pPr marL="285750" indent="-285750">
              <a:buClr>
                <a:srgbClr val="99C63D"/>
              </a:buClr>
              <a:buFont typeface="Wingdings" panose="05000000000000000000" pitchFamily="2" charset="2"/>
              <a:buChar char="Ø"/>
            </a:pPr>
            <a:r>
              <a:rPr lang="sv-SE" dirty="0">
                <a:solidFill>
                  <a:srgbClr val="000000"/>
                </a:solidFill>
                <a:latin typeface="Calibri Light" panose="020F0302020204030204" pitchFamily="34" charset="0"/>
              </a:rPr>
              <a:t>Det är inte alltid så enkelt som att implementera mer cykelvägar ökar cyklandet. På mindre vägar kan en cykelväg leda till en ökning av biltrafiken och hastigheten och då även öka osäkerheten för cyklister. I många fall är det istället bättre att sänka hastigheterna på vägen och låta cykeln vara det styrande fordonet genom att låta dessa ta över vägen. För att utveckla rätt åtgärder krävs en samhällsutveckling som sätter sig in i cyklisters, gångtrafikanters och kollektivåkares perspektiv och gynnar dessa färdmedel över bilen. </a:t>
            </a:r>
            <a:r>
              <a:rPr lang="sv-SE" sz="1800" b="0" i="0" dirty="0">
                <a:effectLst/>
                <a:latin typeface="Calibri Light" panose="020F0302020204030204" pitchFamily="34" charset="0"/>
              </a:rPr>
              <a:t>Glöm inte bort cykeln som godstransport i denna utveckling. </a:t>
            </a:r>
          </a:p>
          <a:p>
            <a:pPr marL="285750" indent="-285750">
              <a:buClr>
                <a:srgbClr val="99C63D"/>
              </a:buClr>
              <a:buFont typeface="Wingdings" panose="05000000000000000000" pitchFamily="2" charset="2"/>
              <a:buChar char="Ø"/>
            </a:pPr>
            <a:r>
              <a:rPr lang="sv-SE" sz="1800" b="0" i="0" dirty="0">
                <a:solidFill>
                  <a:srgbClr val="000000"/>
                </a:solidFill>
                <a:effectLst/>
                <a:latin typeface="Calibri Light" panose="020F0302020204030204" pitchFamily="34" charset="0"/>
              </a:rPr>
              <a:t>Vill vi minska biltrafiken måste vi börja missgynna bilismen som färdsätt. </a:t>
            </a:r>
            <a:r>
              <a:rPr lang="sv-SE" sz="1800" b="0" i="0" dirty="0">
                <a:effectLst/>
                <a:latin typeface="Calibri Light" panose="020F0302020204030204" pitchFamily="34" charset="0"/>
              </a:rPr>
              <a:t> </a:t>
            </a:r>
          </a:p>
          <a:p>
            <a:pPr marL="285750" indent="-285750">
              <a:buClr>
                <a:srgbClr val="99C63D"/>
              </a:buClr>
              <a:buFont typeface="Wingdings" panose="05000000000000000000" pitchFamily="2" charset="2"/>
              <a:buChar char="Ø"/>
            </a:pPr>
            <a:r>
              <a:rPr lang="sv-SE" dirty="0">
                <a:latin typeface="Calibri Light" panose="020F0302020204030204" pitchFamily="34" charset="0"/>
              </a:rPr>
              <a:t>Läs mer om infrastruktur som är målprioriterad och goda exempel på lyckade satsningar här: </a:t>
            </a:r>
            <a:r>
              <a:rPr lang="fr-FR" sz="1700" dirty="0">
                <a:latin typeface="Calibri Light" panose="020F0302020204030204" pitchFamily="34" charset="0"/>
                <a:cs typeface="Calibri Light" panose="020F0302020204030204" pitchFamily="34" charset="0"/>
                <a:hlinkClick r:id="rId2"/>
              </a:rPr>
              <a:t>DCE - Cycling &amp; Infrastructure (dutchcycling.nl)</a:t>
            </a:r>
            <a:endParaRPr lang="sv-SE"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6442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36F247-4E9F-7489-29D9-E5C84D88A45A}"/>
              </a:ext>
            </a:extLst>
          </p:cNvPr>
          <p:cNvSpPr>
            <a:spLocks noGrp="1"/>
          </p:cNvSpPr>
          <p:nvPr>
            <p:ph type="title"/>
          </p:nvPr>
        </p:nvSpPr>
        <p:spPr/>
        <p:txBody>
          <a:bodyPr/>
          <a:lstStyle/>
          <a:p>
            <a:r>
              <a:rPr lang="sv-SE" dirty="0"/>
              <a:t>Attraktiv cykelmiljö</a:t>
            </a:r>
          </a:p>
        </p:txBody>
      </p:sp>
      <p:sp>
        <p:nvSpPr>
          <p:cNvPr id="6" name="textruta 5">
            <a:extLst>
              <a:ext uri="{FF2B5EF4-FFF2-40B4-BE49-F238E27FC236}">
                <a16:creationId xmlns:a16="http://schemas.microsoft.com/office/drawing/2014/main" id="{53FE874E-1194-85BB-C8A5-00A1CD804B6A}"/>
              </a:ext>
            </a:extLst>
          </p:cNvPr>
          <p:cNvSpPr txBox="1"/>
          <p:nvPr/>
        </p:nvSpPr>
        <p:spPr>
          <a:xfrm>
            <a:off x="677334" y="1362075"/>
            <a:ext cx="8480953" cy="3616055"/>
          </a:xfrm>
          <a:prstGeom prst="rect">
            <a:avLst/>
          </a:prstGeom>
          <a:noFill/>
        </p:spPr>
        <p:txBody>
          <a:bodyPr wrap="square">
            <a:spAutoFit/>
          </a:bodyPr>
          <a:lstStyle/>
          <a:p>
            <a:pPr marL="171450" indent="-171450">
              <a:lnSpc>
                <a:spcPct val="150000"/>
              </a:lnSpc>
              <a:buClr>
                <a:srgbClr val="99C63D"/>
              </a:buClr>
              <a:buFont typeface="Wingdings" panose="05000000000000000000" pitchFamily="2" charset="2"/>
              <a:buChar char="Ø"/>
            </a:pPr>
            <a:r>
              <a:rPr lang="sv-SE" sz="1100" dirty="0"/>
              <a:t>För att ge cykeln bättre konkurrenskraft mot bilen behöver upplevelsen av att cykla överstiga upplevelsen av att åka bil. </a:t>
            </a:r>
          </a:p>
          <a:p>
            <a:pPr marL="171450" indent="-171450">
              <a:lnSpc>
                <a:spcPct val="150000"/>
              </a:lnSpc>
              <a:buClr>
                <a:srgbClr val="99C63D"/>
              </a:buClr>
              <a:buFont typeface="Wingdings" panose="05000000000000000000" pitchFamily="2" charset="2"/>
              <a:buChar char="Ø"/>
            </a:pPr>
            <a:r>
              <a:rPr lang="sv-SE" sz="1100" dirty="0"/>
              <a:t>För många är möjligheten att komma ut och få frisk luft, röra på sig och stressa av tydliga fördelar med cykeln som upplevelse. Men om man behöver cykla bredvid en högt trafikerad bilväg, stanna vid flera korsningar och konstant vara på sin vakt för att inte råka ut för en krock försvinner alla dessa fördelar. Många upplever cykla i stan som ohälsosamt på grund av alla de avgaser man kan lukta och känna att man andas in. Stressiga trafiksituationer skapar oro, irritation och stress och de många tillfällen då man behöver stanna minskar känslan av att man får motion. </a:t>
            </a:r>
          </a:p>
          <a:p>
            <a:pPr marL="171450" indent="-171450">
              <a:lnSpc>
                <a:spcPct val="150000"/>
              </a:lnSpc>
              <a:buClr>
                <a:srgbClr val="99C63D"/>
              </a:buClr>
              <a:buFont typeface="Wingdings" panose="05000000000000000000" pitchFamily="2" charset="2"/>
              <a:buChar char="Ø"/>
            </a:pPr>
            <a:r>
              <a:rPr lang="sv-SE" sz="1100" dirty="0"/>
              <a:t>Att göra cykelmiljön attraktiv innebär dels att göra den säker, smidigt och snabb, men även att göra den trivsam, hälsosam och lugn. Grön infrastruktur är ett viktigt verktyg för att åstadkomma detta. En så enkel åtgärd som att separera den högtrafikerade vägen från cykelvägen med tät grönska gör jättestor skillnad för upplevelsen av både säkerheten, hälsan och trivseln. </a:t>
            </a:r>
          </a:p>
          <a:p>
            <a:pPr marL="171450" indent="-171450">
              <a:lnSpc>
                <a:spcPct val="150000"/>
              </a:lnSpc>
              <a:buClr>
                <a:srgbClr val="99C63D"/>
              </a:buClr>
              <a:buFont typeface="Wingdings" panose="05000000000000000000" pitchFamily="2" charset="2"/>
              <a:buChar char="Ø"/>
            </a:pPr>
            <a:r>
              <a:rPr lang="sv-SE" sz="1100" dirty="0"/>
              <a:t>Gör både resan och destinationen attraktiv. Satsa på att göra de stora cykeldestinationerna gröna, vackra och trevliga att möta och vistas i. </a:t>
            </a:r>
          </a:p>
          <a:p>
            <a:pPr marL="171450" indent="-171450">
              <a:lnSpc>
                <a:spcPct val="150000"/>
              </a:lnSpc>
              <a:buClr>
                <a:srgbClr val="99C63D"/>
              </a:buClr>
              <a:buFont typeface="Wingdings" panose="05000000000000000000" pitchFamily="2" charset="2"/>
              <a:buChar char="Ø"/>
            </a:pPr>
            <a:r>
              <a:rPr lang="sv-SE" sz="1100" dirty="0"/>
              <a:t>Läs mer här:</a:t>
            </a:r>
            <a:r>
              <a:rPr lang="en-US" sz="1100" dirty="0">
                <a:hlinkClick r:id="rId2"/>
              </a:rPr>
              <a:t>5 design principles for successful bicycle infrastructure (dtvcapacitybuilding.com)</a:t>
            </a:r>
            <a:endParaRPr lang="sv-SE" sz="1100" dirty="0"/>
          </a:p>
          <a:p>
            <a:pPr marL="171450" indent="-171450">
              <a:lnSpc>
                <a:spcPct val="150000"/>
              </a:lnSpc>
              <a:buClr>
                <a:srgbClr val="99C63D"/>
              </a:buClr>
              <a:buFont typeface="Wingdings" panose="05000000000000000000" pitchFamily="2" charset="2"/>
              <a:buChar char="Ø"/>
            </a:pPr>
            <a:endParaRPr lang="sv-SE" sz="1100" dirty="0"/>
          </a:p>
          <a:p>
            <a:pPr marL="171450" indent="-171450">
              <a:lnSpc>
                <a:spcPct val="150000"/>
              </a:lnSpc>
              <a:buClr>
                <a:srgbClr val="99C63D"/>
              </a:buClr>
              <a:buFont typeface="Wingdings" panose="05000000000000000000" pitchFamily="2" charset="2"/>
              <a:buChar char="Ø"/>
            </a:pPr>
            <a:endParaRPr lang="sv-SE" sz="1100" dirty="0"/>
          </a:p>
        </p:txBody>
      </p:sp>
      <p:pic>
        <p:nvPicPr>
          <p:cNvPr id="5" name="Bildobjekt 4" descr="cykelvägar omringade av grönska">
            <a:extLst>
              <a:ext uri="{FF2B5EF4-FFF2-40B4-BE49-F238E27FC236}">
                <a16:creationId xmlns:a16="http://schemas.microsoft.com/office/drawing/2014/main" id="{7A80582B-AEAA-2640-97A3-CCC0E6CD33AF}"/>
              </a:ext>
            </a:extLst>
          </p:cNvPr>
          <p:cNvPicPr>
            <a:picLocks noChangeAspect="1"/>
          </p:cNvPicPr>
          <p:nvPr/>
        </p:nvPicPr>
        <p:blipFill rotWithShape="1">
          <a:blip r:embed="rId3"/>
          <a:srcRect l="3454" r="7094"/>
          <a:stretch/>
        </p:blipFill>
        <p:spPr>
          <a:xfrm>
            <a:off x="1238603" y="4481565"/>
            <a:ext cx="4227668" cy="2131934"/>
          </a:xfrm>
          <a:prstGeom prst="rect">
            <a:avLst/>
          </a:prstGeom>
          <a:ln>
            <a:noFill/>
          </a:ln>
          <a:effectLst>
            <a:softEdge rad="112500"/>
          </a:effectLst>
        </p:spPr>
      </p:pic>
    </p:spTree>
    <p:extLst>
      <p:ext uri="{BB962C8B-B14F-4D97-AF65-F5344CB8AC3E}">
        <p14:creationId xmlns:p14="http://schemas.microsoft.com/office/powerpoint/2010/main" val="169313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E9CE67-3E02-EA89-EC69-5C1049C36422}"/>
              </a:ext>
            </a:extLst>
          </p:cNvPr>
          <p:cNvSpPr>
            <a:spLocks noGrp="1"/>
          </p:cNvSpPr>
          <p:nvPr>
            <p:ph type="ctrTitle"/>
          </p:nvPr>
        </p:nvSpPr>
        <p:spPr>
          <a:xfrm>
            <a:off x="1456811" y="-123825"/>
            <a:ext cx="7766936" cy="1646302"/>
          </a:xfrm>
        </p:spPr>
        <p:txBody>
          <a:bodyPr>
            <a:normAutofit/>
          </a:bodyPr>
          <a:lstStyle/>
          <a:p>
            <a:pPr algn="ctr"/>
            <a:r>
              <a:rPr lang="sv-SE" sz="4400" b="0" i="0" dirty="0">
                <a:effectLst/>
              </a:rPr>
              <a:t>WORKING TOGETHER  </a:t>
            </a:r>
            <a:endParaRPr lang="sv-SE" sz="4400" dirty="0"/>
          </a:p>
        </p:txBody>
      </p:sp>
      <p:graphicFrame>
        <p:nvGraphicFramePr>
          <p:cNvPr id="5" name="Platshållare för innehåll 2">
            <a:extLst>
              <a:ext uri="{FF2B5EF4-FFF2-40B4-BE49-F238E27FC236}">
                <a16:creationId xmlns:a16="http://schemas.microsoft.com/office/drawing/2014/main" id="{0D03EAAF-4CC9-C8FD-E8F5-3D037D9086FB}"/>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744568927"/>
              </p:ext>
            </p:extLst>
          </p:nvPr>
        </p:nvGraphicFramePr>
        <p:xfrm>
          <a:off x="1164167" y="2347383"/>
          <a:ext cx="8352225" cy="251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derrubrik 3">
            <a:extLst>
              <a:ext uri="{FF2B5EF4-FFF2-40B4-BE49-F238E27FC236}">
                <a16:creationId xmlns:a16="http://schemas.microsoft.com/office/drawing/2014/main" id="{39BEA929-C74A-B61E-B996-0F8D8A4F8263}"/>
              </a:ext>
            </a:extLst>
          </p:cNvPr>
          <p:cNvSpPr>
            <a:spLocks noGrp="1"/>
          </p:cNvSpPr>
          <p:nvPr>
            <p:ph type="subTitle" idx="1"/>
          </p:nvPr>
        </p:nvSpPr>
        <p:spPr>
          <a:xfrm>
            <a:off x="1361562" y="2347383"/>
            <a:ext cx="7766936" cy="1096899"/>
          </a:xfrm>
        </p:spPr>
        <p:txBody>
          <a:bodyPr>
            <a:normAutofit/>
          </a:bodyPr>
          <a:lstStyle/>
          <a:p>
            <a:pPr lvl="0" algn="l"/>
            <a:r>
              <a:rPr lang="en-US" sz="3200" b="0" i="0" dirty="0" err="1">
                <a:solidFill>
                  <a:schemeClr val="bg1"/>
                </a:solidFill>
              </a:rPr>
              <a:t>Samverka</a:t>
            </a:r>
            <a:r>
              <a:rPr lang="en-US" sz="3200" b="0" i="0" dirty="0">
                <a:solidFill>
                  <a:schemeClr val="bg1"/>
                </a:solidFill>
              </a:rPr>
              <a:t> </a:t>
            </a:r>
            <a:r>
              <a:rPr lang="en-US" sz="3200" b="0" i="0" dirty="0" err="1">
                <a:solidFill>
                  <a:schemeClr val="bg1"/>
                </a:solidFill>
              </a:rPr>
              <a:t>över</a:t>
            </a:r>
            <a:r>
              <a:rPr lang="en-US" sz="3200" b="0" i="0" dirty="0">
                <a:solidFill>
                  <a:schemeClr val="bg1"/>
                </a:solidFill>
              </a:rPr>
              <a:t> </a:t>
            </a:r>
            <a:r>
              <a:rPr lang="en-US" sz="3200" b="0" i="0" dirty="0" err="1">
                <a:solidFill>
                  <a:schemeClr val="bg1"/>
                </a:solidFill>
              </a:rPr>
              <a:t>alla</a:t>
            </a:r>
            <a:r>
              <a:rPr lang="en-US" sz="3200" b="0" i="0" dirty="0">
                <a:solidFill>
                  <a:schemeClr val="bg1"/>
                </a:solidFill>
              </a:rPr>
              <a:t> </a:t>
            </a:r>
            <a:r>
              <a:rPr lang="en-US" sz="3200" b="0" i="0" dirty="0" err="1">
                <a:solidFill>
                  <a:schemeClr val="bg1"/>
                </a:solidFill>
              </a:rPr>
              <a:t>aktörgränser</a:t>
            </a:r>
            <a:r>
              <a:rPr lang="en-US" sz="3200" b="0" i="0" dirty="0">
                <a:solidFill>
                  <a:schemeClr val="bg1"/>
                </a:solidFill>
              </a:rPr>
              <a:t> (</a:t>
            </a:r>
            <a:r>
              <a:rPr lang="en-US" sz="3200" b="0" i="0" dirty="0" err="1">
                <a:solidFill>
                  <a:schemeClr val="bg1"/>
                </a:solidFill>
              </a:rPr>
              <a:t>inte</a:t>
            </a:r>
            <a:r>
              <a:rPr lang="en-US" sz="3200" b="0" i="0" dirty="0">
                <a:solidFill>
                  <a:schemeClr val="bg1"/>
                </a:solidFill>
              </a:rPr>
              <a:t> </a:t>
            </a:r>
            <a:r>
              <a:rPr lang="en-US" sz="3200" b="0" i="0" dirty="0" err="1">
                <a:solidFill>
                  <a:schemeClr val="bg1"/>
                </a:solidFill>
              </a:rPr>
              <a:t>minst</a:t>
            </a:r>
            <a:r>
              <a:rPr lang="en-US" sz="3200" b="0" i="0" dirty="0">
                <a:solidFill>
                  <a:schemeClr val="bg1"/>
                </a:solidFill>
              </a:rPr>
              <a:t> med media och </a:t>
            </a:r>
            <a:r>
              <a:rPr lang="en-US" sz="3200" b="0" i="0" dirty="0" err="1">
                <a:solidFill>
                  <a:schemeClr val="bg1"/>
                </a:solidFill>
              </a:rPr>
              <a:t>gräsrotsrörelsen</a:t>
            </a:r>
            <a:r>
              <a:rPr lang="en-US" sz="3200" b="0" i="0" dirty="0">
                <a:solidFill>
                  <a:schemeClr val="bg1"/>
                </a:solidFill>
              </a:rPr>
              <a:t>)</a:t>
            </a:r>
            <a:endParaRPr lang="en-US" sz="3200" dirty="0">
              <a:solidFill>
                <a:schemeClr val="bg1"/>
              </a:solidFill>
            </a:endParaRPr>
          </a:p>
        </p:txBody>
      </p:sp>
      <p:sp>
        <p:nvSpPr>
          <p:cNvPr id="6" name="Underrubrik 3">
            <a:extLst>
              <a:ext uri="{FF2B5EF4-FFF2-40B4-BE49-F238E27FC236}">
                <a16:creationId xmlns:a16="http://schemas.microsoft.com/office/drawing/2014/main" id="{E3EC0C80-9D94-D02D-4F3C-C5A388CCC910}"/>
              </a:ext>
            </a:extLst>
          </p:cNvPr>
          <p:cNvSpPr txBox="1">
            <a:spLocks/>
          </p:cNvSpPr>
          <p:nvPr/>
        </p:nvSpPr>
        <p:spPr>
          <a:xfrm>
            <a:off x="1361562" y="3696060"/>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a:r>
              <a:rPr lang="en-US" sz="3200" b="0" i="0" dirty="0" err="1">
                <a:solidFill>
                  <a:schemeClr val="bg1"/>
                </a:solidFill>
              </a:rPr>
              <a:t>Bygg</a:t>
            </a:r>
            <a:r>
              <a:rPr lang="en-US" sz="3200" b="0" i="0" dirty="0">
                <a:solidFill>
                  <a:schemeClr val="bg1"/>
                </a:solidFill>
              </a:rPr>
              <a:t> </a:t>
            </a:r>
            <a:r>
              <a:rPr lang="en-US" sz="3200" b="0" i="0" dirty="0" err="1">
                <a:solidFill>
                  <a:schemeClr val="bg1"/>
                </a:solidFill>
              </a:rPr>
              <a:t>professionell</a:t>
            </a:r>
            <a:r>
              <a:rPr lang="en-US" sz="3200" b="0" i="0" dirty="0">
                <a:solidFill>
                  <a:schemeClr val="bg1"/>
                </a:solidFill>
              </a:rPr>
              <a:t> </a:t>
            </a:r>
            <a:r>
              <a:rPr lang="en-US" sz="3200" b="0" i="0" dirty="0" err="1">
                <a:solidFill>
                  <a:schemeClr val="bg1"/>
                </a:solidFill>
              </a:rPr>
              <a:t>kapacitet</a:t>
            </a:r>
            <a:r>
              <a:rPr lang="en-US" sz="3200" b="0" i="0" dirty="0">
                <a:solidFill>
                  <a:schemeClr val="bg1"/>
                </a:solidFill>
              </a:rPr>
              <a:t> </a:t>
            </a:r>
            <a:r>
              <a:rPr lang="en-US" sz="3200" b="0" i="0" dirty="0" err="1">
                <a:solidFill>
                  <a:schemeClr val="bg1"/>
                </a:solidFill>
              </a:rPr>
              <a:t>genom</a:t>
            </a:r>
            <a:r>
              <a:rPr lang="en-US" sz="3200" b="0" i="0" dirty="0">
                <a:solidFill>
                  <a:schemeClr val="bg1"/>
                </a:solidFill>
              </a:rPr>
              <a:t> </a:t>
            </a:r>
            <a:r>
              <a:rPr lang="en-US" sz="3200" b="0" i="0" dirty="0" err="1">
                <a:solidFill>
                  <a:schemeClr val="bg1"/>
                </a:solidFill>
              </a:rPr>
              <a:t>att</a:t>
            </a:r>
            <a:r>
              <a:rPr lang="en-US" sz="3200" b="0" i="0" dirty="0">
                <a:solidFill>
                  <a:schemeClr val="bg1"/>
                </a:solidFill>
              </a:rPr>
              <a:t> </a:t>
            </a:r>
            <a:r>
              <a:rPr lang="en-US" sz="3200" b="0" i="0" dirty="0" err="1">
                <a:solidFill>
                  <a:schemeClr val="bg1"/>
                </a:solidFill>
              </a:rPr>
              <a:t>lära</a:t>
            </a:r>
            <a:r>
              <a:rPr lang="en-US" sz="3200" b="0" i="0" dirty="0">
                <a:solidFill>
                  <a:schemeClr val="bg1"/>
                </a:solidFill>
              </a:rPr>
              <a:t> av </a:t>
            </a:r>
            <a:r>
              <a:rPr lang="en-US" sz="3200" b="0" i="0" dirty="0" err="1">
                <a:solidFill>
                  <a:schemeClr val="bg1"/>
                </a:solidFill>
              </a:rPr>
              <a:t>varandra</a:t>
            </a:r>
            <a:endParaRPr lang="en-US" sz="3200" dirty="0">
              <a:solidFill>
                <a:schemeClr val="bg1"/>
              </a:solidFill>
            </a:endParaRPr>
          </a:p>
        </p:txBody>
      </p:sp>
    </p:spTree>
    <p:extLst>
      <p:ext uri="{BB962C8B-B14F-4D97-AF65-F5344CB8AC3E}">
        <p14:creationId xmlns:p14="http://schemas.microsoft.com/office/powerpoint/2010/main" val="280724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Platshållare för innehåll 2">
            <a:extLst>
              <a:ext uri="{FF2B5EF4-FFF2-40B4-BE49-F238E27FC236}">
                <a16:creationId xmlns:a16="http://schemas.microsoft.com/office/drawing/2014/main" id="{F4FA1564-7537-EDEF-0381-48DCD6516437}"/>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495112395"/>
              </p:ext>
            </p:extLst>
          </p:nvPr>
        </p:nvGraphicFramePr>
        <p:xfrm>
          <a:off x="16289" y="1474259"/>
          <a:ext cx="10528155" cy="486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ubrik 1">
            <a:extLst>
              <a:ext uri="{FF2B5EF4-FFF2-40B4-BE49-F238E27FC236}">
                <a16:creationId xmlns:a16="http://schemas.microsoft.com/office/drawing/2014/main" id="{0946A55C-43A0-2751-628D-3062FBF30CF2}"/>
              </a:ext>
            </a:extLst>
          </p:cNvPr>
          <p:cNvSpPr>
            <a:spLocks noGrp="1"/>
          </p:cNvSpPr>
          <p:nvPr>
            <p:ph type="ctrTitle"/>
          </p:nvPr>
        </p:nvSpPr>
        <p:spPr>
          <a:xfrm>
            <a:off x="1396899" y="-531628"/>
            <a:ext cx="7766936" cy="1646302"/>
          </a:xfrm>
        </p:spPr>
        <p:txBody>
          <a:bodyPr>
            <a:normAutofit/>
          </a:bodyPr>
          <a:lstStyle/>
          <a:p>
            <a:pPr algn="ctr"/>
            <a:r>
              <a:rPr lang="sv-SE" sz="4000" dirty="0"/>
              <a:t>Samverka över alla aktörgränser </a:t>
            </a:r>
          </a:p>
        </p:txBody>
      </p:sp>
      <p:sp>
        <p:nvSpPr>
          <p:cNvPr id="4" name="Underrubrik 2">
            <a:extLst>
              <a:ext uri="{FF2B5EF4-FFF2-40B4-BE49-F238E27FC236}">
                <a16:creationId xmlns:a16="http://schemas.microsoft.com/office/drawing/2014/main" id="{65606C99-BDC5-A909-5EEA-EB26156D5C35}"/>
              </a:ext>
            </a:extLst>
          </p:cNvPr>
          <p:cNvSpPr txBox="1">
            <a:spLocks/>
          </p:cNvSpPr>
          <p:nvPr/>
        </p:nvSpPr>
        <p:spPr>
          <a:xfrm>
            <a:off x="3993824" y="1652499"/>
            <a:ext cx="2573079" cy="88330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dirty="0" err="1">
                <a:solidFill>
                  <a:schemeClr val="bg1"/>
                </a:solidFill>
              </a:rPr>
              <a:t>Allmänhet</a:t>
            </a:r>
            <a:endParaRPr lang="sv-SE" dirty="0">
              <a:solidFill>
                <a:schemeClr val="bg1"/>
              </a:solidFill>
            </a:endParaRPr>
          </a:p>
          <a:p>
            <a:pPr algn="ctr"/>
            <a:endParaRPr lang="sv-SE" dirty="0">
              <a:solidFill>
                <a:schemeClr val="bg1"/>
              </a:solidFill>
            </a:endParaRPr>
          </a:p>
        </p:txBody>
      </p:sp>
      <p:sp>
        <p:nvSpPr>
          <p:cNvPr id="8" name="Underrubrik 2">
            <a:extLst>
              <a:ext uri="{FF2B5EF4-FFF2-40B4-BE49-F238E27FC236}">
                <a16:creationId xmlns:a16="http://schemas.microsoft.com/office/drawing/2014/main" id="{C9B9B76D-4DCD-88EC-CC36-13CECDAF55C9}"/>
              </a:ext>
            </a:extLst>
          </p:cNvPr>
          <p:cNvSpPr txBox="1">
            <a:spLocks/>
          </p:cNvSpPr>
          <p:nvPr/>
        </p:nvSpPr>
        <p:spPr>
          <a:xfrm>
            <a:off x="5745759" y="2689235"/>
            <a:ext cx="2573079" cy="66002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sv-SE" dirty="0">
                <a:solidFill>
                  <a:schemeClr val="bg1"/>
                </a:solidFill>
              </a:rPr>
              <a:t>NGO</a:t>
            </a:r>
          </a:p>
          <a:p>
            <a:pPr algn="ctr"/>
            <a:endParaRPr lang="sv-SE" dirty="0">
              <a:solidFill>
                <a:schemeClr val="bg1"/>
              </a:solidFill>
            </a:endParaRPr>
          </a:p>
        </p:txBody>
      </p:sp>
      <p:sp>
        <p:nvSpPr>
          <p:cNvPr id="9" name="Underrubrik 2">
            <a:extLst>
              <a:ext uri="{FF2B5EF4-FFF2-40B4-BE49-F238E27FC236}">
                <a16:creationId xmlns:a16="http://schemas.microsoft.com/office/drawing/2014/main" id="{9C6EBF64-1CAD-9330-7255-6B5D4EBC8AC1}"/>
              </a:ext>
            </a:extLst>
          </p:cNvPr>
          <p:cNvSpPr txBox="1">
            <a:spLocks/>
          </p:cNvSpPr>
          <p:nvPr/>
        </p:nvSpPr>
        <p:spPr>
          <a:xfrm>
            <a:off x="6483195" y="4722421"/>
            <a:ext cx="1098208" cy="61524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ctr"/>
            <a:r>
              <a:rPr lang="en-US" b="0" i="0" dirty="0" err="1">
                <a:solidFill>
                  <a:schemeClr val="bg1"/>
                </a:solidFill>
              </a:rPr>
              <a:t>Politiker</a:t>
            </a:r>
            <a:endParaRPr lang="sv-SE" dirty="0">
              <a:solidFill>
                <a:schemeClr val="bg1"/>
              </a:solidFill>
            </a:endParaRPr>
          </a:p>
        </p:txBody>
      </p:sp>
      <p:sp>
        <p:nvSpPr>
          <p:cNvPr id="7" name="Underrubrik 2">
            <a:extLst>
              <a:ext uri="{FF2B5EF4-FFF2-40B4-BE49-F238E27FC236}">
                <a16:creationId xmlns:a16="http://schemas.microsoft.com/office/drawing/2014/main" id="{D29FD627-FEDA-EDDE-9EC5-F7C371D2FB10}"/>
              </a:ext>
            </a:extLst>
          </p:cNvPr>
          <p:cNvSpPr txBox="1">
            <a:spLocks/>
          </p:cNvSpPr>
          <p:nvPr/>
        </p:nvSpPr>
        <p:spPr>
          <a:xfrm>
            <a:off x="4343408" y="5554066"/>
            <a:ext cx="1873913" cy="102977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ctr"/>
            <a:r>
              <a:rPr lang="en-US" b="0" i="0" dirty="0" err="1">
                <a:solidFill>
                  <a:schemeClr val="bg1"/>
                </a:solidFill>
              </a:rPr>
              <a:t>Forskare</a:t>
            </a:r>
            <a:r>
              <a:rPr lang="en-US" b="0" i="0" dirty="0">
                <a:solidFill>
                  <a:schemeClr val="bg1"/>
                </a:solidFill>
              </a:rPr>
              <a:t>/</a:t>
            </a:r>
            <a:br>
              <a:rPr lang="en-US" b="0" i="0" dirty="0">
                <a:solidFill>
                  <a:schemeClr val="bg1"/>
                </a:solidFill>
              </a:rPr>
            </a:br>
            <a:r>
              <a:rPr lang="en-US" b="0" i="0" dirty="0" err="1">
                <a:solidFill>
                  <a:schemeClr val="bg1"/>
                </a:solidFill>
              </a:rPr>
              <a:t>studenter</a:t>
            </a:r>
            <a:r>
              <a:rPr lang="en-US" b="0" i="0" dirty="0">
                <a:solidFill>
                  <a:schemeClr val="bg1"/>
                </a:solidFill>
              </a:rPr>
              <a:t> </a:t>
            </a:r>
            <a:endParaRPr lang="en-US" dirty="0">
              <a:solidFill>
                <a:schemeClr val="bg1"/>
              </a:solidFill>
            </a:endParaRPr>
          </a:p>
        </p:txBody>
      </p:sp>
      <p:sp>
        <p:nvSpPr>
          <p:cNvPr id="6" name="Underrubrik 2">
            <a:extLst>
              <a:ext uri="{FF2B5EF4-FFF2-40B4-BE49-F238E27FC236}">
                <a16:creationId xmlns:a16="http://schemas.microsoft.com/office/drawing/2014/main" id="{756B760E-ABE8-B061-FD2C-EFEE0BAB3033}"/>
              </a:ext>
            </a:extLst>
          </p:cNvPr>
          <p:cNvSpPr txBox="1">
            <a:spLocks/>
          </p:cNvSpPr>
          <p:nvPr/>
        </p:nvSpPr>
        <p:spPr>
          <a:xfrm>
            <a:off x="2594190" y="4564233"/>
            <a:ext cx="1860208" cy="77343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ctr"/>
            <a:r>
              <a:rPr lang="en-US" b="0" i="0" dirty="0" err="1">
                <a:solidFill>
                  <a:schemeClr val="bg1"/>
                </a:solidFill>
              </a:rPr>
              <a:t>Offentlig</a:t>
            </a:r>
            <a:r>
              <a:rPr lang="en-US" b="0" i="0" dirty="0">
                <a:solidFill>
                  <a:schemeClr val="bg1"/>
                </a:solidFill>
              </a:rPr>
              <a:t> </a:t>
            </a:r>
            <a:br>
              <a:rPr lang="en-US" b="0" i="0" dirty="0">
                <a:solidFill>
                  <a:schemeClr val="bg1"/>
                </a:solidFill>
              </a:rPr>
            </a:br>
            <a:r>
              <a:rPr lang="en-US" b="0" i="0" dirty="0" err="1">
                <a:solidFill>
                  <a:schemeClr val="bg1"/>
                </a:solidFill>
              </a:rPr>
              <a:t>sektor</a:t>
            </a:r>
            <a:endParaRPr lang="en-US" dirty="0">
              <a:solidFill>
                <a:schemeClr val="bg1"/>
              </a:solidFill>
            </a:endParaRPr>
          </a:p>
        </p:txBody>
      </p:sp>
      <p:sp>
        <p:nvSpPr>
          <p:cNvPr id="3" name="Underrubrik 2">
            <a:extLst>
              <a:ext uri="{FF2B5EF4-FFF2-40B4-BE49-F238E27FC236}">
                <a16:creationId xmlns:a16="http://schemas.microsoft.com/office/drawing/2014/main" id="{79016882-ADE9-8A3B-2C2A-30104344F4B5}"/>
              </a:ext>
            </a:extLst>
          </p:cNvPr>
          <p:cNvSpPr>
            <a:spLocks noGrp="1"/>
          </p:cNvSpPr>
          <p:nvPr>
            <p:ph type="subTitle" idx="1"/>
          </p:nvPr>
        </p:nvSpPr>
        <p:spPr>
          <a:xfrm>
            <a:off x="2594190" y="2664426"/>
            <a:ext cx="1946402" cy="709640"/>
          </a:xfrm>
        </p:spPr>
        <p:txBody>
          <a:bodyPr/>
          <a:lstStyle/>
          <a:p>
            <a:pPr lvl="0" algn="ctr"/>
            <a:r>
              <a:rPr lang="en-US" b="0" i="0" dirty="0">
                <a:solidFill>
                  <a:schemeClr val="bg1"/>
                </a:solidFill>
              </a:rPr>
              <a:t>Media</a:t>
            </a:r>
            <a:endParaRPr lang="sv-SE" dirty="0">
              <a:solidFill>
                <a:schemeClr val="bg1"/>
              </a:solidFill>
            </a:endParaRPr>
          </a:p>
        </p:txBody>
      </p:sp>
    </p:spTree>
    <p:extLst>
      <p:ext uri="{BB962C8B-B14F-4D97-AF65-F5344CB8AC3E}">
        <p14:creationId xmlns:p14="http://schemas.microsoft.com/office/powerpoint/2010/main" val="273797783"/>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CD572BE954E5458F04BDF1EA29BF38" ma:contentTypeVersion="17" ma:contentTypeDescription="Skapa ett nytt dokument." ma:contentTypeScope="" ma:versionID="522936912d362a41c1588c4c9955eef0">
  <xsd:schema xmlns:xsd="http://www.w3.org/2001/XMLSchema" xmlns:xs="http://www.w3.org/2001/XMLSchema" xmlns:p="http://schemas.microsoft.com/office/2006/metadata/properties" xmlns:ns2="7a8e69c2-4a9a-46fd-96a6-3bb43bca77fc" xmlns:ns3="92d78ee7-d6f6-47bd-b1d2-4f5a8c4a3cf0" targetNamespace="http://schemas.microsoft.com/office/2006/metadata/properties" ma:root="true" ma:fieldsID="be1a728ec684f24c797d08ca4db9e8fc" ns2:_="" ns3:_="">
    <xsd:import namespace="7a8e69c2-4a9a-46fd-96a6-3bb43bca77fc"/>
    <xsd:import namespace="92d78ee7-d6f6-47bd-b1d2-4f5a8c4a3c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e69c2-4a9a-46fd-96a6-3bb43bca77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9476f025-5a9a-42f2-8ca9-47e5a9d4f6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d78ee7-d6f6-47bd-b1d2-4f5a8c4a3cf0"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f5fd1e4c-8c94-4696-ba73-015e48d24598}" ma:internalName="TaxCatchAll" ma:showField="CatchAllData" ma:web="92d78ee7-d6f6-47bd-b1d2-4f5a8c4a3c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2d78ee7-d6f6-47bd-b1d2-4f5a8c4a3cf0" xsi:nil="true"/>
    <lcf76f155ced4ddcb4097134ff3c332f xmlns="7a8e69c2-4a9a-46fd-96a6-3bb43bca77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A5E26D-D657-4866-A3DF-C0A34C9AA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8e69c2-4a9a-46fd-96a6-3bb43bca77fc"/>
    <ds:schemaRef ds:uri="92d78ee7-d6f6-47bd-b1d2-4f5a8c4a3c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11C12C-F743-48C4-8A10-AC61DBCB73C6}">
  <ds:schemaRefs>
    <ds:schemaRef ds:uri="http://schemas.microsoft.com/sharepoint/v3/contenttype/forms"/>
  </ds:schemaRefs>
</ds:datastoreItem>
</file>

<file path=customXml/itemProps3.xml><?xml version="1.0" encoding="utf-8"?>
<ds:datastoreItem xmlns:ds="http://schemas.openxmlformats.org/officeDocument/2006/customXml" ds:itemID="{8A2DC25F-DCDB-4E41-B75D-A02FF452EA47}">
  <ds:schemaRefs>
    <ds:schemaRef ds:uri="http://www.w3.org/XML/1998/namespac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92d78ee7-d6f6-47bd-b1d2-4f5a8c4a3cf0"/>
    <ds:schemaRef ds:uri="7a8e69c2-4a9a-46fd-96a6-3bb43bca77fc"/>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75754</TotalTime>
  <Words>2833</Words>
  <Application>Microsoft Office PowerPoint</Application>
  <PresentationFormat>Bredbild</PresentationFormat>
  <Paragraphs>160</Paragraphs>
  <Slides>23</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23</vt:i4>
      </vt:variant>
    </vt:vector>
  </HeadingPairs>
  <TitlesOfParts>
    <vt:vector size="33" baseType="lpstr">
      <vt:lpstr>Arial</vt:lpstr>
      <vt:lpstr>Calibri</vt:lpstr>
      <vt:lpstr>Calibri Light</vt:lpstr>
      <vt:lpstr>Courier New</vt:lpstr>
      <vt:lpstr>Trebuchet MS</vt:lpstr>
      <vt:lpstr>Wingdings</vt:lpstr>
      <vt:lpstr>Wingdings 3</vt:lpstr>
      <vt:lpstr>WordVisi_MSFontService</vt:lpstr>
      <vt:lpstr>WordVisiCarriageReturn_MSFontService</vt:lpstr>
      <vt:lpstr>Fasett</vt:lpstr>
      <vt:lpstr>Sammanställda anteckningar från Velocity 2023</vt:lpstr>
      <vt:lpstr>LÄRDOMAR I  OLIKA TEMAN</vt:lpstr>
      <vt:lpstr>REDEFINING PUBLIC SPACE  </vt:lpstr>
      <vt:lpstr>Utveckla för 15-minuter staden</vt:lpstr>
      <vt:lpstr>Prioritera byggnad- och markanvändningseffektivitet</vt:lpstr>
      <vt:lpstr>Utveckla infrastruktur som är målprioriterad</vt:lpstr>
      <vt:lpstr>Attraktiv cykelmiljö</vt:lpstr>
      <vt:lpstr>WORKING TOGETHER  </vt:lpstr>
      <vt:lpstr>Samverka över alla aktörgränser </vt:lpstr>
      <vt:lpstr>Samverka över alla aktörgränser</vt:lpstr>
      <vt:lpstr>Bygg professionell kapacitet genom att lära av varandra</vt:lpstr>
      <vt:lpstr>PROMOTING CYCLING TO (&amp; WITHIN) SCHOOLS</vt:lpstr>
      <vt:lpstr>Styr och stötta skolorna till att bli en tydligare mobilitetsaktör</vt:lpstr>
      <vt:lpstr>Arbeta med hela familjens behov</vt:lpstr>
      <vt:lpstr>CREATING MOBILITY SYSTEMS OF THE FUTURE NOW </vt:lpstr>
      <vt:lpstr>Gör cykeldelning till del av kollektivtrafiken</vt:lpstr>
      <vt:lpstr>Styr technologin och gör cykling och kollektivtrafik användarvänligt </vt:lpstr>
      <vt:lpstr>Använd datainsamling som medel</vt:lpstr>
      <vt:lpstr>STRONG LEADERSHIP FOR ACTION</vt:lpstr>
      <vt:lpstr>Ledare måste leda – goda exempel på starkt ledarskap</vt:lpstr>
      <vt:lpstr>CAMPAIGNS FOR SUSTAINABLE MOBILITY</vt:lpstr>
      <vt:lpstr>Arbeta med visioner </vt:lpstr>
      <vt:lpstr>PROJEKTIDÉER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Lindell, Johanna A</cp:lastModifiedBy>
  <cp:revision>22</cp:revision>
  <dcterms:created xsi:type="dcterms:W3CDTF">2023-06-13T19:03:27Z</dcterms:created>
  <dcterms:modified xsi:type="dcterms:W3CDTF">2024-01-05T09:54:58Z</dcterms:modified>
</cp:coreProperties>
</file>